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10058400" cx="7772400"/>
  <p:notesSz cx="10058400" cy="7772400"/>
  <p:embeddedFontLst>
    <p:embeddedFont>
      <p:font typeface="Montserra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bold.fntdata"/><Relationship Id="rId10" Type="http://schemas.openxmlformats.org/officeDocument/2006/relationships/font" Target="fonts/Montserrat-regular.fntdata"/><Relationship Id="rId13" Type="http://schemas.openxmlformats.org/officeDocument/2006/relationships/font" Target="fonts/Montserrat-boldItalic.fntdata"/><Relationship Id="rId12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9af0c7b76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g3f9af0c7b76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g3f9af0c7b76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f9af0c7b76_3_4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" name="Google Shape;45;g3f9af0c7b76_3_4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g3f9af0c7b76_3_4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9af0c7b76_3_4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3f9af0c7b76_3_4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g3f9af0c7b76_3_4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9af0c7b76_3_4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9af0c7b76_3_4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3f9af0c7b76_3_4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9af0c7b76_3_5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g3f9af0c7b76_3_5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f9af0c7b76_3_5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hyperlink" Target="https://back-to-school-fall2026.discoveringai.org/" TargetMode="External"/><Relationship Id="rId6" Type="http://schemas.openxmlformats.org/officeDocument/2006/relationships/image" Target="../media/image4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hyperlink" Target="https://back-to-school-fall2026.discoveringai.org/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hyperlink" Target="https://back-to-school-fall2026.discoveringai.org/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hyperlink" Target="https://back-to-school-fall2026.discoveringai.org/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hyperlink" Target="https://back-to-school-fall2026.discoveringai.org/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73152" y="73152"/>
            <a:ext cx="7626000" cy="9912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mnt/data/BTS Horizontal Banner - Date &amp; Time.png" id="18" name="Google Shape;1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" y="73152"/>
            <a:ext cx="7626097" cy="190652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/>
          <p:nvPr/>
        </p:nvSpPr>
        <p:spPr>
          <a:xfrm>
            <a:off x="73152" y="1979676"/>
            <a:ext cx="7626000" cy="5687700"/>
          </a:xfrm>
          <a:prstGeom prst="rect">
            <a:avLst/>
          </a:prstGeom>
          <a:solidFill>
            <a:srgbClr val="F7F8FA"/>
          </a:solidFill>
          <a:ln cap="flat" cmpd="sng" w="12700">
            <a:solidFill>
              <a:srgbClr val="F7F8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502920" y="2331720"/>
            <a:ext cx="6766500" cy="10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BACK-TO-SCHOOL NEEDS ONE MORE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CONVERSATION THIS YEAR: 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7A00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FF7A00"/>
                </a:solidFill>
                <a:latin typeface="Montserrat"/>
                <a:ea typeface="Montserrat"/>
                <a:cs typeface="Montserrat"/>
                <a:sym typeface="Montserrat"/>
              </a:rPr>
              <a:t>AI.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566928" y="4352544"/>
            <a:ext cx="4773300" cy="2011800"/>
          </a:xfrm>
          <a:prstGeom prst="roundRect">
            <a:avLst>
              <a:gd fmla="val 3636" name="adj"/>
            </a:avLst>
          </a:prstGeom>
          <a:solidFill>
            <a:srgbClr val="FFFFFF"/>
          </a:solidFill>
          <a:ln cap="flat" cmpd="sng" w="13950">
            <a:solidFill>
              <a:srgbClr val="E9EDF2"/>
            </a:solidFill>
            <a:prstDash val="solid"/>
            <a:round/>
            <a:headEnd len="sm" w="sm" type="none"/>
            <a:tailEnd len="sm" w="sm" type="none"/>
          </a:ln>
          <a:effectLst>
            <a:outerShdw blurRad="19050" rotWithShape="0" algn="bl" dir="2700000" dist="50800">
              <a:srgbClr val="999999">
                <a:alpha val="1804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mnt/data/flyer_work/parent_child_clean.png" id="22" name="Google Shape;2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3504" y="4389120"/>
            <a:ext cx="4700015" cy="193852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/>
          <p:nvPr/>
        </p:nvSpPr>
        <p:spPr>
          <a:xfrm>
            <a:off x="5504688" y="4352544"/>
            <a:ext cx="1627500" cy="201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3950">
            <a:solidFill>
              <a:srgbClr val="E9EDF2"/>
            </a:solidFill>
            <a:prstDash val="solid"/>
            <a:round/>
            <a:headEnd len="sm" w="sm" type="none"/>
            <a:tailEnd len="sm" w="sm" type="none"/>
          </a:ln>
          <a:effectLst>
            <a:outerShdw blurRad="17780" rotWithShape="0" algn="bl" dir="2700000" dist="50800">
              <a:srgbClr val="999999">
                <a:alpha val="1412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5605272" y="5870448"/>
            <a:ext cx="14265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820"/>
              <a:buFont typeface="Montserrat"/>
              <a:buNone/>
            </a:pPr>
            <a:r>
              <a:rPr b="1" i="0" lang="en-US" sz="8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Parents. Students. Schools.</a:t>
            </a:r>
            <a:endParaRPr b="0" i="0" sz="8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5605272" y="6117336"/>
            <a:ext cx="14265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67793"/>
              </a:buClr>
              <a:buSzPts val="750"/>
              <a:buFont typeface="Montserrat"/>
              <a:buNone/>
            </a:pPr>
            <a:r>
              <a:rPr lang="en-US" sz="750">
                <a:solidFill>
                  <a:srgbClr val="567793"/>
                </a:solidFill>
                <a:latin typeface="Montserrat"/>
                <a:ea typeface="Montserrat"/>
                <a:cs typeface="Montserrat"/>
                <a:sym typeface="Montserrat"/>
              </a:rPr>
              <a:t>On the same page.</a:t>
            </a:r>
            <a:endParaRPr sz="750">
              <a:solidFill>
                <a:srgbClr val="56779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566928" y="6601968"/>
            <a:ext cx="6565500" cy="603600"/>
          </a:xfrm>
          <a:prstGeom prst="roundRect">
            <a:avLst>
              <a:gd fmla="val 16667" name="adj"/>
            </a:avLst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758952" y="6739128"/>
            <a:ext cx="6181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0"/>
              <a:buFont typeface="Montserrat"/>
              <a:buNone/>
            </a:pPr>
            <a:r>
              <a:rPr b="1" i="0" lang="en-US" sz="172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FREE NATIONAL FAMILY AI GAME PLAN™ EVENT</a:t>
            </a:r>
            <a:endParaRPr b="0" i="0" sz="17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658368" y="7296912"/>
            <a:ext cx="6419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120"/>
              <a:buFont typeface="Montserrat"/>
              <a:buNone/>
            </a:pPr>
            <a:r>
              <a:rPr b="1" i="0" lang="en-US" sz="11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Open to all parents, caregivers, and educators.</a:t>
            </a:r>
            <a:endParaRPr b="0" i="0" sz="11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658368" y="7562088"/>
            <a:ext cx="6419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67793"/>
              </a:buClr>
              <a:buSzPts val="950"/>
              <a:buFont typeface="Montserrat"/>
              <a:buNone/>
            </a:pPr>
            <a:r>
              <a:rPr b="1" i="0" lang="en-US" sz="950" u="none" cap="none" strike="noStrike">
                <a:solidFill>
                  <a:srgbClr val="567793"/>
                </a:solidFill>
                <a:latin typeface="Montserrat"/>
                <a:ea typeface="Montserrat"/>
                <a:cs typeface="Montserrat"/>
                <a:sym typeface="Montserrat"/>
              </a:rPr>
              <a:t>Individual registration is required to attend live or receive the on-demand replay.</a:t>
            </a:r>
            <a:endParaRPr b="1" i="0" sz="9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73152" y="7845552"/>
            <a:ext cx="7626000" cy="2139600"/>
          </a:xfrm>
          <a:prstGeom prst="rect">
            <a:avLst/>
          </a:prstGeom>
          <a:solidFill>
            <a:srgbClr val="0D1B3F"/>
          </a:solidFill>
          <a:ln cap="flat" cmpd="sng" w="12700">
            <a:solidFill>
              <a:srgbClr val="0D1B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530352" y="8119872"/>
            <a:ext cx="4498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7A00"/>
              </a:buClr>
              <a:buSzPts val="2100"/>
              <a:buFont typeface="Montserrat"/>
              <a:buNone/>
            </a:pPr>
            <a:r>
              <a:rPr b="1" i="0" lang="en-US" sz="2100" u="none" cap="none" strike="noStrike">
                <a:solidFill>
                  <a:srgbClr val="FF7A00"/>
                </a:solidFill>
                <a:latin typeface="Montserrat"/>
                <a:ea typeface="Montserrat"/>
                <a:cs typeface="Montserrat"/>
                <a:sym typeface="Montserrat"/>
              </a:rPr>
              <a:t>SEPTEMBER 23, 2026</a:t>
            </a:r>
            <a:endParaRPr b="0" i="0" sz="2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530352" y="8467344"/>
            <a:ext cx="45264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Montserrat"/>
              <a:buNone/>
            </a:pPr>
            <a:r>
              <a:rPr b="1" i="0" lang="en-US" sz="1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 PM PT  |  7 PM CT  |  8 PM ET</a:t>
            </a:r>
            <a:endParaRPr b="0" i="0" sz="17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530352" y="8796528"/>
            <a:ext cx="45264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ADCF5"/>
              </a:buClr>
              <a:buSzPts val="1040"/>
              <a:buFont typeface="Montserrat"/>
              <a:buNone/>
            </a:pPr>
            <a:r>
              <a:rPr b="1" i="0" lang="en-US" sz="1040" u="none" cap="none" strike="noStrike">
                <a:solidFill>
                  <a:srgbClr val="6ADCF5"/>
                </a:solidFill>
                <a:latin typeface="Montserrat"/>
                <a:ea typeface="Montserrat"/>
                <a:cs typeface="Montserrat"/>
                <a:sym typeface="Montserrat"/>
              </a:rPr>
              <a:t>LIVE + ON-DEMAND REPLAY</a:t>
            </a:r>
            <a:endParaRPr b="0" i="0" sz="104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530352" y="9189720"/>
            <a:ext cx="4498800" cy="530400"/>
          </a:xfrm>
          <a:prstGeom prst="roundRect">
            <a:avLst>
              <a:gd fmla="val 16667" name="adj"/>
            </a:avLst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694944" y="9308592"/>
            <a:ext cx="4169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0"/>
              <a:buFont typeface="Montserrat"/>
              <a:buNone/>
            </a:pPr>
            <a:r>
              <a:rPr b="1" i="0" lang="en-US" sz="172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RESERVE YOUR FREE SPOT</a:t>
            </a:r>
            <a:endParaRPr b="0" i="0" sz="17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566928" y="9756648"/>
            <a:ext cx="4425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0C4DE"/>
              </a:buClr>
              <a:buSzPts val="820"/>
              <a:buFont typeface="Montserrat"/>
              <a:buNone/>
            </a:pPr>
            <a:r>
              <a:rPr b="0" i="0" lang="en-US" sz="820" u="none" cap="none" strike="noStrike">
                <a:solidFill>
                  <a:srgbClr val="B0C4DE"/>
                </a:solidFill>
                <a:latin typeface="Montserrat"/>
                <a:ea typeface="Montserrat"/>
                <a:cs typeface="Montserrat"/>
                <a:sym typeface="Montserrat"/>
              </a:rPr>
              <a:t>We expect to reach capacity.</a:t>
            </a:r>
            <a:endParaRPr b="0" i="0" sz="8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/mnt/data/flyer_work/bts_qr.png" id="37" name="Google Shape;37;p3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449875" y="7936927"/>
            <a:ext cx="1627500" cy="1627573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3"/>
          <p:cNvSpPr/>
          <p:nvPr/>
        </p:nvSpPr>
        <p:spPr>
          <a:xfrm>
            <a:off x="4864649" y="9775100"/>
            <a:ext cx="28029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0C4DE"/>
              </a:buClr>
              <a:buSzPts val="590"/>
              <a:buFont typeface="Montserrat"/>
              <a:buNone/>
            </a:pPr>
            <a:r>
              <a:rPr b="0" i="0" lang="en-US" sz="950" u="none" cap="none" strike="noStrike">
                <a:solidFill>
                  <a:srgbClr val="B0C4DE"/>
                </a:solidFill>
                <a:latin typeface="Montserrat"/>
                <a:ea typeface="Montserrat"/>
                <a:cs typeface="Montserrat"/>
                <a:sym typeface="Montserrat"/>
              </a:rPr>
              <a:t>back-to-school-fall2026.discoveringai.org</a:t>
            </a:r>
            <a:endParaRPr b="0" i="0" sz="9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163150" y="3498675"/>
            <a:ext cx="7372800" cy="6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520"/>
              <a:buFont typeface="Montserrat"/>
              <a:buNone/>
            </a:pPr>
            <a:r>
              <a:rPr b="1" i="0" lang="en-US" sz="15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Homework has changed. Studying has changed. </a:t>
            </a:r>
            <a:endParaRPr b="1" i="0" sz="1520" u="none" cap="none" strike="noStrike">
              <a:solidFill>
                <a:srgbClr val="0D1B3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520"/>
              <a:buFont typeface="Montserrat"/>
              <a:buNone/>
            </a:pP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Families</a:t>
            </a: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 and schools need to </a:t>
            </a:r>
            <a:r>
              <a:rPr lang="en-US" sz="1520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be</a:t>
            </a: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 on the same page </a:t>
            </a:r>
            <a:b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about how AI should be used.</a:t>
            </a:r>
            <a:endParaRPr b="0" i="0" sz="15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" name="Google Shape;40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41587" y="3845825"/>
            <a:ext cx="2553851" cy="2553851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3"/>
          <p:cNvSpPr/>
          <p:nvPr/>
        </p:nvSpPr>
        <p:spPr>
          <a:xfrm>
            <a:off x="5376672" y="9587441"/>
            <a:ext cx="17739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Montserrat"/>
              <a:buNone/>
            </a:pPr>
            <a:r>
              <a:rPr b="1" i="0" lang="en-US" sz="104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SCAN TO REGISTER</a:t>
            </a:r>
            <a:endParaRPr b="0" i="0" sz="104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" name="Google Shape;42;p3" title="Logo tagline orange boarder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3150" y="153150"/>
            <a:ext cx="1746500" cy="174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4"/>
          <p:cNvSpPr/>
          <p:nvPr/>
        </p:nvSpPr>
        <p:spPr>
          <a:xfrm>
            <a:off x="73152" y="73152"/>
            <a:ext cx="7626000" cy="9912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mnt/data/BTS Horizontal Banner - Date &amp; Time.png" id="50" name="Google Shape;5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" y="73152"/>
            <a:ext cx="7626097" cy="1906524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4"/>
          <p:cNvSpPr/>
          <p:nvPr/>
        </p:nvSpPr>
        <p:spPr>
          <a:xfrm>
            <a:off x="73152" y="1979676"/>
            <a:ext cx="7626000" cy="5687700"/>
          </a:xfrm>
          <a:prstGeom prst="rect">
            <a:avLst/>
          </a:prstGeom>
          <a:solidFill>
            <a:srgbClr val="F7F8FA"/>
          </a:solidFill>
          <a:ln cap="flat" cmpd="sng" w="12700">
            <a:solidFill>
              <a:srgbClr val="F7F8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502920" y="2331720"/>
            <a:ext cx="6766500" cy="10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BACK-TO-SCHOOL NEEDS ONE MORE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CONVERSATION THIS YEAR: 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7A00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FF7A00"/>
                </a:solidFill>
                <a:latin typeface="Montserrat"/>
                <a:ea typeface="Montserrat"/>
                <a:cs typeface="Montserrat"/>
                <a:sym typeface="Montserrat"/>
              </a:rPr>
              <a:t>AI.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566928" y="4352544"/>
            <a:ext cx="4773300" cy="2011800"/>
          </a:xfrm>
          <a:prstGeom prst="roundRect">
            <a:avLst>
              <a:gd fmla="val 3636" name="adj"/>
            </a:avLst>
          </a:prstGeom>
          <a:solidFill>
            <a:srgbClr val="FFFFFF"/>
          </a:solidFill>
          <a:ln cap="flat" cmpd="sng" w="13950">
            <a:solidFill>
              <a:srgbClr val="E9EDF2"/>
            </a:solidFill>
            <a:prstDash val="solid"/>
            <a:round/>
            <a:headEnd len="sm" w="sm" type="none"/>
            <a:tailEnd len="sm" w="sm" type="none"/>
          </a:ln>
          <a:effectLst>
            <a:outerShdw blurRad="19050" rotWithShape="0" algn="bl" dir="2700000" dist="50800">
              <a:srgbClr val="999999">
                <a:alpha val="1804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5504688" y="4352544"/>
            <a:ext cx="1627500" cy="201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3950">
            <a:solidFill>
              <a:srgbClr val="E9EDF2"/>
            </a:solidFill>
            <a:prstDash val="solid"/>
            <a:round/>
            <a:headEnd len="sm" w="sm" type="none"/>
            <a:tailEnd len="sm" w="sm" type="none"/>
          </a:ln>
          <a:effectLst>
            <a:outerShdw blurRad="17780" rotWithShape="0" algn="bl" dir="2700000" dist="50800">
              <a:srgbClr val="999999">
                <a:alpha val="1412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5605272" y="5870448"/>
            <a:ext cx="14265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820"/>
              <a:buFont typeface="Montserrat"/>
              <a:buNone/>
            </a:pPr>
            <a:r>
              <a:rPr b="1" i="0" lang="en-US" sz="8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Parents. Students. Schools.</a:t>
            </a:r>
            <a:endParaRPr b="0" i="0" sz="8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5605272" y="6117336"/>
            <a:ext cx="14265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67793"/>
              </a:buClr>
              <a:buSzPts val="750"/>
              <a:buFont typeface="Montserrat"/>
              <a:buNone/>
            </a:pPr>
            <a:r>
              <a:rPr lang="en-US" sz="750">
                <a:solidFill>
                  <a:srgbClr val="567793"/>
                </a:solidFill>
                <a:latin typeface="Montserrat"/>
                <a:ea typeface="Montserrat"/>
                <a:cs typeface="Montserrat"/>
                <a:sym typeface="Montserrat"/>
              </a:rPr>
              <a:t>On the same page.</a:t>
            </a:r>
            <a:endParaRPr sz="750">
              <a:solidFill>
                <a:srgbClr val="56779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566928" y="6601968"/>
            <a:ext cx="6565500" cy="603600"/>
          </a:xfrm>
          <a:prstGeom prst="roundRect">
            <a:avLst>
              <a:gd fmla="val 16667" name="adj"/>
            </a:avLst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4"/>
          <p:cNvSpPr/>
          <p:nvPr/>
        </p:nvSpPr>
        <p:spPr>
          <a:xfrm>
            <a:off x="758952" y="6739128"/>
            <a:ext cx="6181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0"/>
              <a:buFont typeface="Montserrat"/>
              <a:buNone/>
            </a:pPr>
            <a:r>
              <a:rPr b="1" i="0" lang="en-US" sz="172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FREE NATIONAL FAMILY AI GAME PLAN™ EVENT</a:t>
            </a:r>
            <a:endParaRPr b="0" i="0" sz="17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4"/>
          <p:cNvSpPr/>
          <p:nvPr/>
        </p:nvSpPr>
        <p:spPr>
          <a:xfrm>
            <a:off x="658368" y="7296912"/>
            <a:ext cx="6419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120"/>
              <a:buFont typeface="Montserrat"/>
              <a:buNone/>
            </a:pPr>
            <a:r>
              <a:rPr b="1" i="0" lang="en-US" sz="11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Open to all parents, caregivers, and educators.</a:t>
            </a:r>
            <a:endParaRPr b="0" i="0" sz="11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4"/>
          <p:cNvSpPr/>
          <p:nvPr/>
        </p:nvSpPr>
        <p:spPr>
          <a:xfrm>
            <a:off x="658368" y="7562088"/>
            <a:ext cx="6419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67793"/>
              </a:buClr>
              <a:buSzPts val="950"/>
              <a:buFont typeface="Montserrat"/>
              <a:buNone/>
            </a:pPr>
            <a:r>
              <a:rPr b="1" i="0" lang="en-US" sz="950" u="none" cap="none" strike="noStrike">
                <a:solidFill>
                  <a:srgbClr val="567793"/>
                </a:solidFill>
                <a:latin typeface="Montserrat"/>
                <a:ea typeface="Montserrat"/>
                <a:cs typeface="Montserrat"/>
                <a:sym typeface="Montserrat"/>
              </a:rPr>
              <a:t>Individual registration is required to attend live or receive the on-demand replay.</a:t>
            </a:r>
            <a:endParaRPr b="1" i="0" sz="9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4"/>
          <p:cNvSpPr/>
          <p:nvPr/>
        </p:nvSpPr>
        <p:spPr>
          <a:xfrm>
            <a:off x="73152" y="7845552"/>
            <a:ext cx="7626000" cy="2139600"/>
          </a:xfrm>
          <a:prstGeom prst="rect">
            <a:avLst/>
          </a:prstGeom>
          <a:solidFill>
            <a:srgbClr val="0D1B3F"/>
          </a:solidFill>
          <a:ln cap="flat" cmpd="sng" w="12700">
            <a:solidFill>
              <a:srgbClr val="0D1B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4"/>
          <p:cNvSpPr/>
          <p:nvPr/>
        </p:nvSpPr>
        <p:spPr>
          <a:xfrm>
            <a:off x="530352" y="8119872"/>
            <a:ext cx="4498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7A00"/>
              </a:buClr>
              <a:buSzPts val="2100"/>
              <a:buFont typeface="Montserrat"/>
              <a:buNone/>
            </a:pPr>
            <a:r>
              <a:rPr b="1" i="0" lang="en-US" sz="2100" u="none" cap="none" strike="noStrike">
                <a:solidFill>
                  <a:srgbClr val="FF7A00"/>
                </a:solidFill>
                <a:latin typeface="Montserrat"/>
                <a:ea typeface="Montserrat"/>
                <a:cs typeface="Montserrat"/>
                <a:sym typeface="Montserrat"/>
              </a:rPr>
              <a:t>SEPTEMBER 23, 2026</a:t>
            </a:r>
            <a:endParaRPr b="0" i="0" sz="2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530352" y="8467344"/>
            <a:ext cx="45264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Montserrat"/>
              <a:buNone/>
            </a:pPr>
            <a:r>
              <a:rPr b="1" i="0" lang="en-US" sz="1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 PM PT  |  7 PM CT  |  8 PM ET</a:t>
            </a:r>
            <a:endParaRPr b="0" i="0" sz="17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530352" y="8796528"/>
            <a:ext cx="45264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ADCF5"/>
              </a:buClr>
              <a:buSzPts val="1040"/>
              <a:buFont typeface="Montserrat"/>
              <a:buNone/>
            </a:pPr>
            <a:r>
              <a:rPr b="1" i="0" lang="en-US" sz="1040" u="none" cap="none" strike="noStrike">
                <a:solidFill>
                  <a:srgbClr val="6ADCF5"/>
                </a:solidFill>
                <a:latin typeface="Montserrat"/>
                <a:ea typeface="Montserrat"/>
                <a:cs typeface="Montserrat"/>
                <a:sym typeface="Montserrat"/>
              </a:rPr>
              <a:t>LIVE + ON-DEMAND REPLAY</a:t>
            </a:r>
            <a:endParaRPr b="0" i="0" sz="104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4"/>
          <p:cNvSpPr/>
          <p:nvPr/>
        </p:nvSpPr>
        <p:spPr>
          <a:xfrm>
            <a:off x="530352" y="9189720"/>
            <a:ext cx="4498800" cy="530400"/>
          </a:xfrm>
          <a:prstGeom prst="roundRect">
            <a:avLst>
              <a:gd fmla="val 16667" name="adj"/>
            </a:avLst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4"/>
          <p:cNvSpPr/>
          <p:nvPr/>
        </p:nvSpPr>
        <p:spPr>
          <a:xfrm>
            <a:off x="694944" y="9308592"/>
            <a:ext cx="4169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0"/>
              <a:buFont typeface="Montserrat"/>
              <a:buNone/>
            </a:pPr>
            <a:r>
              <a:rPr b="1" i="0" lang="en-US" sz="172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RESERVE YOUR FREE SPOT</a:t>
            </a:r>
            <a:endParaRPr b="0" i="0" sz="17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4"/>
          <p:cNvSpPr/>
          <p:nvPr/>
        </p:nvSpPr>
        <p:spPr>
          <a:xfrm>
            <a:off x="566928" y="9756648"/>
            <a:ext cx="4425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0C4DE"/>
              </a:buClr>
              <a:buSzPts val="820"/>
              <a:buFont typeface="Montserrat"/>
              <a:buNone/>
            </a:pPr>
            <a:r>
              <a:rPr b="0" i="0" lang="en-US" sz="820" u="none" cap="none" strike="noStrike">
                <a:solidFill>
                  <a:srgbClr val="B0C4DE"/>
                </a:solidFill>
                <a:latin typeface="Montserrat"/>
                <a:ea typeface="Montserrat"/>
                <a:cs typeface="Montserrat"/>
                <a:sym typeface="Montserrat"/>
              </a:rPr>
              <a:t>We expect to reach capacity.</a:t>
            </a:r>
            <a:endParaRPr b="0" i="0" sz="8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/mnt/data/flyer_work/bts_qr.png" id="68" name="Google Shape;68;p4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49875" y="7936927"/>
            <a:ext cx="1627500" cy="1627573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"/>
          <p:cNvSpPr/>
          <p:nvPr/>
        </p:nvSpPr>
        <p:spPr>
          <a:xfrm>
            <a:off x="4864649" y="9775100"/>
            <a:ext cx="28029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0C4DE"/>
              </a:buClr>
              <a:buSzPts val="590"/>
              <a:buFont typeface="Montserrat"/>
              <a:buNone/>
            </a:pPr>
            <a:r>
              <a:rPr b="0" i="0" lang="en-US" sz="950" u="none" cap="none" strike="noStrike">
                <a:solidFill>
                  <a:srgbClr val="B0C4DE"/>
                </a:solidFill>
                <a:latin typeface="Montserrat"/>
                <a:ea typeface="Montserrat"/>
                <a:cs typeface="Montserrat"/>
                <a:sym typeface="Montserrat"/>
              </a:rPr>
              <a:t>back-to-school-fall2026.discoveringai.org</a:t>
            </a:r>
            <a:endParaRPr b="0" i="0" sz="9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4"/>
          <p:cNvSpPr/>
          <p:nvPr/>
        </p:nvSpPr>
        <p:spPr>
          <a:xfrm>
            <a:off x="163150" y="3498675"/>
            <a:ext cx="7372800" cy="6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520"/>
              <a:buFont typeface="Montserrat"/>
              <a:buNone/>
            </a:pPr>
            <a:r>
              <a:rPr b="1" i="0" lang="en-US" sz="15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Homework has changed. Studying has changed. </a:t>
            </a:r>
            <a:endParaRPr b="1" i="0" sz="1520" u="none" cap="none" strike="noStrike">
              <a:solidFill>
                <a:srgbClr val="0D1B3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520"/>
              <a:buFont typeface="Montserrat"/>
              <a:buNone/>
            </a:pP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Families</a:t>
            </a: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 and schools need to </a:t>
            </a:r>
            <a:r>
              <a:rPr lang="en-US" sz="1520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be</a:t>
            </a: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 on the same page </a:t>
            </a:r>
            <a:b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about how AI should be used.</a:t>
            </a:r>
            <a:endParaRPr b="0" i="0" sz="15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" name="Google Shape;71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1587" y="3845825"/>
            <a:ext cx="2553851" cy="255385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4"/>
          <p:cNvSpPr/>
          <p:nvPr/>
        </p:nvSpPr>
        <p:spPr>
          <a:xfrm>
            <a:off x="5376672" y="9587441"/>
            <a:ext cx="17739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Montserrat"/>
              <a:buNone/>
            </a:pPr>
            <a:r>
              <a:rPr b="1" i="0" lang="en-US" sz="104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SCAN TO REGISTER</a:t>
            </a:r>
            <a:endParaRPr b="0" i="0" sz="104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" name="Google Shape;73;p4" title="Logo tagline orange boarde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3150" y="153150"/>
            <a:ext cx="1746500" cy="17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4"/>
          <p:cNvPicPr preferRelativeResize="0"/>
          <p:nvPr/>
        </p:nvPicPr>
        <p:blipFill rotWithShape="1">
          <a:blip r:embed="rId8">
            <a:alphaModFix/>
          </a:blip>
          <a:srcRect b="15298" l="0" r="0" t="9041"/>
          <a:stretch/>
        </p:blipFill>
        <p:spPr>
          <a:xfrm>
            <a:off x="658375" y="4395975"/>
            <a:ext cx="4498800" cy="1915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5"/>
          <p:cNvSpPr/>
          <p:nvPr/>
        </p:nvSpPr>
        <p:spPr>
          <a:xfrm>
            <a:off x="73152" y="73152"/>
            <a:ext cx="7626000" cy="9912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mnt/data/BTS Horizontal Banner - Date &amp; Time.png" id="82" name="Google Shape;8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" y="73152"/>
            <a:ext cx="7626097" cy="190652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5"/>
          <p:cNvSpPr/>
          <p:nvPr/>
        </p:nvSpPr>
        <p:spPr>
          <a:xfrm>
            <a:off x="73152" y="1979676"/>
            <a:ext cx="7626000" cy="5687700"/>
          </a:xfrm>
          <a:prstGeom prst="rect">
            <a:avLst/>
          </a:prstGeom>
          <a:solidFill>
            <a:srgbClr val="F7F8FA"/>
          </a:solidFill>
          <a:ln cap="flat" cmpd="sng" w="12700">
            <a:solidFill>
              <a:srgbClr val="F7F8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5"/>
          <p:cNvSpPr/>
          <p:nvPr/>
        </p:nvSpPr>
        <p:spPr>
          <a:xfrm>
            <a:off x="502920" y="2331720"/>
            <a:ext cx="6766500" cy="10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BACK-TO-SCHOOL NEEDS ONE MORE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CONVERSATION THIS YEAR: 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7A00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FF7A00"/>
                </a:solidFill>
                <a:latin typeface="Montserrat"/>
                <a:ea typeface="Montserrat"/>
                <a:cs typeface="Montserrat"/>
                <a:sym typeface="Montserrat"/>
              </a:rPr>
              <a:t>AI.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5"/>
          <p:cNvSpPr/>
          <p:nvPr/>
        </p:nvSpPr>
        <p:spPr>
          <a:xfrm>
            <a:off x="566928" y="4352544"/>
            <a:ext cx="4773300" cy="2011800"/>
          </a:xfrm>
          <a:prstGeom prst="roundRect">
            <a:avLst>
              <a:gd fmla="val 3636" name="adj"/>
            </a:avLst>
          </a:prstGeom>
          <a:solidFill>
            <a:srgbClr val="FFFFFF"/>
          </a:solidFill>
          <a:ln cap="flat" cmpd="sng" w="13950">
            <a:solidFill>
              <a:srgbClr val="E9EDF2"/>
            </a:solidFill>
            <a:prstDash val="solid"/>
            <a:round/>
            <a:headEnd len="sm" w="sm" type="none"/>
            <a:tailEnd len="sm" w="sm" type="none"/>
          </a:ln>
          <a:effectLst>
            <a:outerShdw blurRad="19050" rotWithShape="0" algn="bl" dir="2700000" dist="50800">
              <a:srgbClr val="999999">
                <a:alpha val="1804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5"/>
          <p:cNvSpPr/>
          <p:nvPr/>
        </p:nvSpPr>
        <p:spPr>
          <a:xfrm>
            <a:off x="5504688" y="4352544"/>
            <a:ext cx="1627500" cy="201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3950">
            <a:solidFill>
              <a:srgbClr val="E9EDF2"/>
            </a:solidFill>
            <a:prstDash val="solid"/>
            <a:round/>
            <a:headEnd len="sm" w="sm" type="none"/>
            <a:tailEnd len="sm" w="sm" type="none"/>
          </a:ln>
          <a:effectLst>
            <a:outerShdw blurRad="17780" rotWithShape="0" algn="bl" dir="2700000" dist="50800">
              <a:srgbClr val="999999">
                <a:alpha val="1412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5"/>
          <p:cNvSpPr/>
          <p:nvPr/>
        </p:nvSpPr>
        <p:spPr>
          <a:xfrm>
            <a:off x="5605272" y="5870448"/>
            <a:ext cx="14265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820"/>
              <a:buFont typeface="Montserrat"/>
              <a:buNone/>
            </a:pPr>
            <a:r>
              <a:rPr b="1" i="0" lang="en-US" sz="8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Parents. Students. Schools.</a:t>
            </a:r>
            <a:endParaRPr b="0" i="0" sz="8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5605272" y="6117336"/>
            <a:ext cx="14265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67793"/>
              </a:buClr>
              <a:buSzPts val="750"/>
              <a:buFont typeface="Montserrat"/>
              <a:buNone/>
            </a:pPr>
            <a:r>
              <a:rPr lang="en-US" sz="750">
                <a:solidFill>
                  <a:srgbClr val="567793"/>
                </a:solidFill>
                <a:latin typeface="Montserrat"/>
                <a:ea typeface="Montserrat"/>
                <a:cs typeface="Montserrat"/>
                <a:sym typeface="Montserrat"/>
              </a:rPr>
              <a:t>On the same page.</a:t>
            </a:r>
            <a:endParaRPr sz="750">
              <a:solidFill>
                <a:srgbClr val="56779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5"/>
          <p:cNvSpPr/>
          <p:nvPr/>
        </p:nvSpPr>
        <p:spPr>
          <a:xfrm>
            <a:off x="566928" y="6601968"/>
            <a:ext cx="6565500" cy="603600"/>
          </a:xfrm>
          <a:prstGeom prst="roundRect">
            <a:avLst>
              <a:gd fmla="val 16667" name="adj"/>
            </a:avLst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5"/>
          <p:cNvSpPr/>
          <p:nvPr/>
        </p:nvSpPr>
        <p:spPr>
          <a:xfrm>
            <a:off x="758952" y="6739128"/>
            <a:ext cx="6181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0"/>
              <a:buFont typeface="Montserrat"/>
              <a:buNone/>
            </a:pPr>
            <a:r>
              <a:rPr b="1" i="0" lang="en-US" sz="172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FREE NATIONAL FAMILY AI GAME PLAN™ EVENT</a:t>
            </a:r>
            <a:endParaRPr b="0" i="0" sz="17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5"/>
          <p:cNvSpPr/>
          <p:nvPr/>
        </p:nvSpPr>
        <p:spPr>
          <a:xfrm>
            <a:off x="658368" y="7296912"/>
            <a:ext cx="6419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120"/>
              <a:buFont typeface="Montserrat"/>
              <a:buNone/>
            </a:pPr>
            <a:r>
              <a:rPr b="1" i="0" lang="en-US" sz="11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Open to all parents, caregivers, and educators.</a:t>
            </a:r>
            <a:endParaRPr b="0" i="0" sz="11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5"/>
          <p:cNvSpPr/>
          <p:nvPr/>
        </p:nvSpPr>
        <p:spPr>
          <a:xfrm>
            <a:off x="658368" y="7562088"/>
            <a:ext cx="6419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67793"/>
              </a:buClr>
              <a:buSzPts val="950"/>
              <a:buFont typeface="Montserrat"/>
              <a:buNone/>
            </a:pPr>
            <a:r>
              <a:rPr b="1" i="0" lang="en-US" sz="950" u="none" cap="none" strike="noStrike">
                <a:solidFill>
                  <a:srgbClr val="567793"/>
                </a:solidFill>
                <a:latin typeface="Montserrat"/>
                <a:ea typeface="Montserrat"/>
                <a:cs typeface="Montserrat"/>
                <a:sym typeface="Montserrat"/>
              </a:rPr>
              <a:t>Individual registration is required to attend live or receive the on-demand replay.</a:t>
            </a:r>
            <a:endParaRPr b="1" i="0" sz="9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73152" y="7845552"/>
            <a:ext cx="7626000" cy="2139600"/>
          </a:xfrm>
          <a:prstGeom prst="rect">
            <a:avLst/>
          </a:prstGeom>
          <a:solidFill>
            <a:srgbClr val="0D1B3F"/>
          </a:solidFill>
          <a:ln cap="flat" cmpd="sng" w="12700">
            <a:solidFill>
              <a:srgbClr val="0D1B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5"/>
          <p:cNvSpPr/>
          <p:nvPr/>
        </p:nvSpPr>
        <p:spPr>
          <a:xfrm>
            <a:off x="530352" y="8119872"/>
            <a:ext cx="4498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7A00"/>
              </a:buClr>
              <a:buSzPts val="2100"/>
              <a:buFont typeface="Montserrat"/>
              <a:buNone/>
            </a:pPr>
            <a:r>
              <a:rPr b="1" i="0" lang="en-US" sz="2100" u="none" cap="none" strike="noStrike">
                <a:solidFill>
                  <a:srgbClr val="FF7A00"/>
                </a:solidFill>
                <a:latin typeface="Montserrat"/>
                <a:ea typeface="Montserrat"/>
                <a:cs typeface="Montserrat"/>
                <a:sym typeface="Montserrat"/>
              </a:rPr>
              <a:t>SEPTEMBER 23, 2026</a:t>
            </a:r>
            <a:endParaRPr b="0" i="0" sz="2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" name="Google Shape;95;p5"/>
          <p:cNvSpPr/>
          <p:nvPr/>
        </p:nvSpPr>
        <p:spPr>
          <a:xfrm>
            <a:off x="530352" y="8467344"/>
            <a:ext cx="45264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Montserrat"/>
              <a:buNone/>
            </a:pPr>
            <a:r>
              <a:rPr b="1" i="0" lang="en-US" sz="1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 PM PT  |  7 PM CT  |  8 PM ET</a:t>
            </a:r>
            <a:endParaRPr b="0" i="0" sz="17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5"/>
          <p:cNvSpPr/>
          <p:nvPr/>
        </p:nvSpPr>
        <p:spPr>
          <a:xfrm>
            <a:off x="530352" y="8796528"/>
            <a:ext cx="45264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ADCF5"/>
              </a:buClr>
              <a:buSzPts val="1040"/>
              <a:buFont typeface="Montserrat"/>
              <a:buNone/>
            </a:pPr>
            <a:r>
              <a:rPr b="1" i="0" lang="en-US" sz="1040" u="none" cap="none" strike="noStrike">
                <a:solidFill>
                  <a:srgbClr val="6ADCF5"/>
                </a:solidFill>
                <a:latin typeface="Montserrat"/>
                <a:ea typeface="Montserrat"/>
                <a:cs typeface="Montserrat"/>
                <a:sym typeface="Montserrat"/>
              </a:rPr>
              <a:t>LIVE + ON-DEMAND REPLAY</a:t>
            </a:r>
            <a:endParaRPr b="0" i="0" sz="104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5"/>
          <p:cNvSpPr/>
          <p:nvPr/>
        </p:nvSpPr>
        <p:spPr>
          <a:xfrm>
            <a:off x="530352" y="9189720"/>
            <a:ext cx="4498800" cy="530400"/>
          </a:xfrm>
          <a:prstGeom prst="roundRect">
            <a:avLst>
              <a:gd fmla="val 16667" name="adj"/>
            </a:avLst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5"/>
          <p:cNvSpPr/>
          <p:nvPr/>
        </p:nvSpPr>
        <p:spPr>
          <a:xfrm>
            <a:off x="694944" y="9308592"/>
            <a:ext cx="4169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0"/>
              <a:buFont typeface="Montserrat"/>
              <a:buNone/>
            </a:pPr>
            <a:r>
              <a:rPr b="1" i="0" lang="en-US" sz="172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RESERVE YOUR FREE SPOT</a:t>
            </a:r>
            <a:endParaRPr b="0" i="0" sz="17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566928" y="9756648"/>
            <a:ext cx="4425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0C4DE"/>
              </a:buClr>
              <a:buSzPts val="820"/>
              <a:buFont typeface="Montserrat"/>
              <a:buNone/>
            </a:pPr>
            <a:r>
              <a:rPr b="0" i="0" lang="en-US" sz="820" u="none" cap="none" strike="noStrike">
                <a:solidFill>
                  <a:srgbClr val="B0C4DE"/>
                </a:solidFill>
                <a:latin typeface="Montserrat"/>
                <a:ea typeface="Montserrat"/>
                <a:cs typeface="Montserrat"/>
                <a:sym typeface="Montserrat"/>
              </a:rPr>
              <a:t>We expect to reach capacity.</a:t>
            </a:r>
            <a:endParaRPr b="0" i="0" sz="8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/mnt/data/flyer_work/bts_qr.png" id="100" name="Google Shape;100;p5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49875" y="7936927"/>
            <a:ext cx="1627500" cy="1627573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5"/>
          <p:cNvSpPr/>
          <p:nvPr/>
        </p:nvSpPr>
        <p:spPr>
          <a:xfrm>
            <a:off x="4864649" y="9775100"/>
            <a:ext cx="28029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0C4DE"/>
              </a:buClr>
              <a:buSzPts val="590"/>
              <a:buFont typeface="Montserrat"/>
              <a:buNone/>
            </a:pPr>
            <a:r>
              <a:rPr b="0" i="0" lang="en-US" sz="950" u="none" cap="none" strike="noStrike">
                <a:solidFill>
                  <a:srgbClr val="B0C4DE"/>
                </a:solidFill>
                <a:latin typeface="Montserrat"/>
                <a:ea typeface="Montserrat"/>
                <a:cs typeface="Montserrat"/>
                <a:sym typeface="Montserrat"/>
              </a:rPr>
              <a:t>back-to-school-fall2026.discoveringai.org</a:t>
            </a:r>
            <a:endParaRPr b="0" i="0" sz="9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163150" y="3498675"/>
            <a:ext cx="7372800" cy="6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520"/>
              <a:buFont typeface="Montserrat"/>
              <a:buNone/>
            </a:pPr>
            <a:r>
              <a:rPr b="1" i="0" lang="en-US" sz="15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Homework has changed. Studying has changed. </a:t>
            </a:r>
            <a:endParaRPr b="1" i="0" sz="1520" u="none" cap="none" strike="noStrike">
              <a:solidFill>
                <a:srgbClr val="0D1B3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520"/>
              <a:buFont typeface="Montserrat"/>
              <a:buNone/>
            </a:pP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Families</a:t>
            </a: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 and schools need to </a:t>
            </a:r>
            <a:r>
              <a:rPr lang="en-US" sz="1520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be</a:t>
            </a: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 on the same page </a:t>
            </a:r>
            <a:b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about how AI should be used.</a:t>
            </a:r>
            <a:endParaRPr b="0" i="0" sz="15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" name="Google Shape;103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1587" y="3845825"/>
            <a:ext cx="2553851" cy="255385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5"/>
          <p:cNvSpPr/>
          <p:nvPr/>
        </p:nvSpPr>
        <p:spPr>
          <a:xfrm>
            <a:off x="5376672" y="9587441"/>
            <a:ext cx="17739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Montserrat"/>
              <a:buNone/>
            </a:pPr>
            <a:r>
              <a:rPr b="1" i="0" lang="en-US" sz="104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SCAN TO REGISTER</a:t>
            </a:r>
            <a:endParaRPr b="0" i="0" sz="104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5" name="Google Shape;105;p5" title="Logo tagline orange boarde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3150" y="153150"/>
            <a:ext cx="1746500" cy="17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5"/>
          <p:cNvPicPr preferRelativeResize="0"/>
          <p:nvPr/>
        </p:nvPicPr>
        <p:blipFill rotWithShape="1">
          <a:blip r:embed="rId8">
            <a:alphaModFix/>
          </a:blip>
          <a:srcRect b="14407" l="0" r="0" t="9927"/>
          <a:stretch/>
        </p:blipFill>
        <p:spPr>
          <a:xfrm>
            <a:off x="658375" y="4395975"/>
            <a:ext cx="4498800" cy="191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6"/>
          <p:cNvSpPr/>
          <p:nvPr/>
        </p:nvSpPr>
        <p:spPr>
          <a:xfrm>
            <a:off x="73152" y="73152"/>
            <a:ext cx="7626000" cy="9912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mnt/data/BTS Horizontal Banner - Date &amp; Time.png" id="114" name="Google Shape;11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" y="73152"/>
            <a:ext cx="7626097" cy="190652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6"/>
          <p:cNvSpPr/>
          <p:nvPr/>
        </p:nvSpPr>
        <p:spPr>
          <a:xfrm>
            <a:off x="73152" y="1979676"/>
            <a:ext cx="7626000" cy="5687700"/>
          </a:xfrm>
          <a:prstGeom prst="rect">
            <a:avLst/>
          </a:prstGeom>
          <a:solidFill>
            <a:srgbClr val="F7F8FA"/>
          </a:solidFill>
          <a:ln cap="flat" cmpd="sng" w="12700">
            <a:solidFill>
              <a:srgbClr val="F7F8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"/>
          <p:cNvSpPr/>
          <p:nvPr/>
        </p:nvSpPr>
        <p:spPr>
          <a:xfrm>
            <a:off x="502920" y="2331720"/>
            <a:ext cx="6766500" cy="10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BACK-TO-SCHOOL NEEDS ONE MORE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CONVERSATION THIS YEAR: 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7A00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FF7A00"/>
                </a:solidFill>
                <a:latin typeface="Montserrat"/>
                <a:ea typeface="Montserrat"/>
                <a:cs typeface="Montserrat"/>
                <a:sym typeface="Montserrat"/>
              </a:rPr>
              <a:t>AI.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6"/>
          <p:cNvSpPr/>
          <p:nvPr/>
        </p:nvSpPr>
        <p:spPr>
          <a:xfrm>
            <a:off x="566928" y="4352544"/>
            <a:ext cx="4773300" cy="2011800"/>
          </a:xfrm>
          <a:prstGeom prst="roundRect">
            <a:avLst>
              <a:gd fmla="val 3636" name="adj"/>
            </a:avLst>
          </a:prstGeom>
          <a:solidFill>
            <a:srgbClr val="FFFFFF"/>
          </a:solidFill>
          <a:ln cap="flat" cmpd="sng" w="13950">
            <a:solidFill>
              <a:srgbClr val="E9EDF2"/>
            </a:solidFill>
            <a:prstDash val="solid"/>
            <a:round/>
            <a:headEnd len="sm" w="sm" type="none"/>
            <a:tailEnd len="sm" w="sm" type="none"/>
          </a:ln>
          <a:effectLst>
            <a:outerShdw blurRad="19050" rotWithShape="0" algn="bl" dir="2700000" dist="50800">
              <a:srgbClr val="999999">
                <a:alpha val="1804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"/>
          <p:cNvSpPr/>
          <p:nvPr/>
        </p:nvSpPr>
        <p:spPr>
          <a:xfrm>
            <a:off x="5504688" y="4352544"/>
            <a:ext cx="1627500" cy="201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3950">
            <a:solidFill>
              <a:srgbClr val="E9EDF2"/>
            </a:solidFill>
            <a:prstDash val="solid"/>
            <a:round/>
            <a:headEnd len="sm" w="sm" type="none"/>
            <a:tailEnd len="sm" w="sm" type="none"/>
          </a:ln>
          <a:effectLst>
            <a:outerShdw blurRad="17780" rotWithShape="0" algn="bl" dir="2700000" dist="50800">
              <a:srgbClr val="999999">
                <a:alpha val="1412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"/>
          <p:cNvSpPr/>
          <p:nvPr/>
        </p:nvSpPr>
        <p:spPr>
          <a:xfrm>
            <a:off x="5605272" y="5870448"/>
            <a:ext cx="14265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820"/>
              <a:buFont typeface="Montserrat"/>
              <a:buNone/>
            </a:pPr>
            <a:r>
              <a:rPr b="1" i="0" lang="en-US" sz="8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Parents. Students. Schools.</a:t>
            </a:r>
            <a:endParaRPr b="0" i="0" sz="8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5605272" y="6117336"/>
            <a:ext cx="14265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67793"/>
              </a:buClr>
              <a:buSzPts val="750"/>
              <a:buFont typeface="Montserrat"/>
              <a:buNone/>
            </a:pPr>
            <a:r>
              <a:rPr lang="en-US" sz="750">
                <a:solidFill>
                  <a:srgbClr val="567793"/>
                </a:solidFill>
                <a:latin typeface="Montserrat"/>
                <a:ea typeface="Montserrat"/>
                <a:cs typeface="Montserrat"/>
                <a:sym typeface="Montserrat"/>
              </a:rPr>
              <a:t>On the same page.</a:t>
            </a:r>
            <a:endParaRPr sz="750">
              <a:solidFill>
                <a:srgbClr val="56779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6"/>
          <p:cNvSpPr/>
          <p:nvPr/>
        </p:nvSpPr>
        <p:spPr>
          <a:xfrm>
            <a:off x="566928" y="6601968"/>
            <a:ext cx="6565500" cy="603600"/>
          </a:xfrm>
          <a:prstGeom prst="roundRect">
            <a:avLst>
              <a:gd fmla="val 16667" name="adj"/>
            </a:avLst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"/>
          <p:cNvSpPr/>
          <p:nvPr/>
        </p:nvSpPr>
        <p:spPr>
          <a:xfrm>
            <a:off x="758952" y="6739128"/>
            <a:ext cx="6181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0"/>
              <a:buFont typeface="Montserrat"/>
              <a:buNone/>
            </a:pPr>
            <a:r>
              <a:rPr b="1" i="0" lang="en-US" sz="172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FREE NATIONAL FAMILY AI GAME PLAN™ EVENT</a:t>
            </a:r>
            <a:endParaRPr b="0" i="0" sz="17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658368" y="7296912"/>
            <a:ext cx="6419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120"/>
              <a:buFont typeface="Montserrat"/>
              <a:buNone/>
            </a:pPr>
            <a:r>
              <a:rPr b="1" i="0" lang="en-US" sz="11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Open to all parents, caregivers, and educators.</a:t>
            </a:r>
            <a:endParaRPr b="0" i="0" sz="11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658368" y="7562088"/>
            <a:ext cx="6419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67793"/>
              </a:buClr>
              <a:buSzPts val="950"/>
              <a:buFont typeface="Montserrat"/>
              <a:buNone/>
            </a:pPr>
            <a:r>
              <a:rPr b="1" i="0" lang="en-US" sz="950" u="none" cap="none" strike="noStrike">
                <a:solidFill>
                  <a:srgbClr val="567793"/>
                </a:solidFill>
                <a:latin typeface="Montserrat"/>
                <a:ea typeface="Montserrat"/>
                <a:cs typeface="Montserrat"/>
                <a:sym typeface="Montserrat"/>
              </a:rPr>
              <a:t>Individual registration is required to attend live or receive the on-demand replay.</a:t>
            </a:r>
            <a:endParaRPr b="1" i="0" sz="9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73152" y="7845552"/>
            <a:ext cx="7626000" cy="2139600"/>
          </a:xfrm>
          <a:prstGeom prst="rect">
            <a:avLst/>
          </a:prstGeom>
          <a:solidFill>
            <a:srgbClr val="0D1B3F"/>
          </a:solidFill>
          <a:ln cap="flat" cmpd="sng" w="12700">
            <a:solidFill>
              <a:srgbClr val="0D1B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"/>
          <p:cNvSpPr/>
          <p:nvPr/>
        </p:nvSpPr>
        <p:spPr>
          <a:xfrm>
            <a:off x="530352" y="8119872"/>
            <a:ext cx="4498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7A00"/>
              </a:buClr>
              <a:buSzPts val="2100"/>
              <a:buFont typeface="Montserrat"/>
              <a:buNone/>
            </a:pPr>
            <a:r>
              <a:rPr b="1" i="0" lang="en-US" sz="2100" u="none" cap="none" strike="noStrike">
                <a:solidFill>
                  <a:srgbClr val="FF7A00"/>
                </a:solidFill>
                <a:latin typeface="Montserrat"/>
                <a:ea typeface="Montserrat"/>
                <a:cs typeface="Montserrat"/>
                <a:sym typeface="Montserrat"/>
              </a:rPr>
              <a:t>SEPTEMBER 23, 2026</a:t>
            </a:r>
            <a:endParaRPr b="0" i="0" sz="2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530352" y="8467344"/>
            <a:ext cx="45264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Montserrat"/>
              <a:buNone/>
            </a:pPr>
            <a:r>
              <a:rPr b="1" i="0" lang="en-US" sz="1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 PM PT  |  7 PM CT  |  8 PM ET</a:t>
            </a:r>
            <a:endParaRPr b="0" i="0" sz="17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530352" y="8796528"/>
            <a:ext cx="45264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ADCF5"/>
              </a:buClr>
              <a:buSzPts val="1040"/>
              <a:buFont typeface="Montserrat"/>
              <a:buNone/>
            </a:pPr>
            <a:r>
              <a:rPr b="1" i="0" lang="en-US" sz="1040" u="none" cap="none" strike="noStrike">
                <a:solidFill>
                  <a:srgbClr val="6ADCF5"/>
                </a:solidFill>
                <a:latin typeface="Montserrat"/>
                <a:ea typeface="Montserrat"/>
                <a:cs typeface="Montserrat"/>
                <a:sym typeface="Montserrat"/>
              </a:rPr>
              <a:t>LIVE + ON-DEMAND REPLAY</a:t>
            </a:r>
            <a:endParaRPr b="0" i="0" sz="104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530352" y="9189720"/>
            <a:ext cx="4498800" cy="530400"/>
          </a:xfrm>
          <a:prstGeom prst="roundRect">
            <a:avLst>
              <a:gd fmla="val 16667" name="adj"/>
            </a:avLst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"/>
          <p:cNvSpPr/>
          <p:nvPr/>
        </p:nvSpPr>
        <p:spPr>
          <a:xfrm>
            <a:off x="694944" y="9308592"/>
            <a:ext cx="4169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0"/>
              <a:buFont typeface="Montserrat"/>
              <a:buNone/>
            </a:pPr>
            <a:r>
              <a:rPr b="1" i="0" lang="en-US" sz="172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RESERVE YOUR FREE SPOT</a:t>
            </a:r>
            <a:endParaRPr b="0" i="0" sz="17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566928" y="9756648"/>
            <a:ext cx="4425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0C4DE"/>
              </a:buClr>
              <a:buSzPts val="820"/>
              <a:buFont typeface="Montserrat"/>
              <a:buNone/>
            </a:pPr>
            <a:r>
              <a:rPr b="0" i="0" lang="en-US" sz="820" u="none" cap="none" strike="noStrike">
                <a:solidFill>
                  <a:srgbClr val="B0C4DE"/>
                </a:solidFill>
                <a:latin typeface="Montserrat"/>
                <a:ea typeface="Montserrat"/>
                <a:cs typeface="Montserrat"/>
                <a:sym typeface="Montserrat"/>
              </a:rPr>
              <a:t>We expect to reach capacity.</a:t>
            </a:r>
            <a:endParaRPr b="0" i="0" sz="8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/mnt/data/flyer_work/bts_qr.png" id="132" name="Google Shape;132;p6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49875" y="7936927"/>
            <a:ext cx="1627500" cy="1627573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6"/>
          <p:cNvSpPr/>
          <p:nvPr/>
        </p:nvSpPr>
        <p:spPr>
          <a:xfrm>
            <a:off x="4864649" y="9775100"/>
            <a:ext cx="28029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0C4DE"/>
              </a:buClr>
              <a:buSzPts val="590"/>
              <a:buFont typeface="Montserrat"/>
              <a:buNone/>
            </a:pPr>
            <a:r>
              <a:rPr b="0" i="0" lang="en-US" sz="950" u="none" cap="none" strike="noStrike">
                <a:solidFill>
                  <a:srgbClr val="B0C4DE"/>
                </a:solidFill>
                <a:latin typeface="Montserrat"/>
                <a:ea typeface="Montserrat"/>
                <a:cs typeface="Montserrat"/>
                <a:sym typeface="Montserrat"/>
              </a:rPr>
              <a:t>back-to-school-fall2026.discoveringai.org</a:t>
            </a:r>
            <a:endParaRPr b="0" i="0" sz="9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163150" y="3498675"/>
            <a:ext cx="7372800" cy="6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520"/>
              <a:buFont typeface="Montserrat"/>
              <a:buNone/>
            </a:pPr>
            <a:r>
              <a:rPr b="1" i="0" lang="en-US" sz="15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Homework has changed. Studying has changed. </a:t>
            </a:r>
            <a:endParaRPr b="1" i="0" sz="1520" u="none" cap="none" strike="noStrike">
              <a:solidFill>
                <a:srgbClr val="0D1B3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520"/>
              <a:buFont typeface="Montserrat"/>
              <a:buNone/>
            </a:pP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Families</a:t>
            </a: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 and schools need to </a:t>
            </a:r>
            <a:r>
              <a:rPr lang="en-US" sz="1520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be</a:t>
            </a: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 on the same page </a:t>
            </a:r>
            <a:b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about how AI should be used.</a:t>
            </a:r>
            <a:endParaRPr b="0" i="0" sz="15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5" name="Google Shape;135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1587" y="3845825"/>
            <a:ext cx="2553851" cy="255385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6"/>
          <p:cNvSpPr/>
          <p:nvPr/>
        </p:nvSpPr>
        <p:spPr>
          <a:xfrm>
            <a:off x="5376672" y="9587441"/>
            <a:ext cx="17739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Montserrat"/>
              <a:buNone/>
            </a:pPr>
            <a:r>
              <a:rPr b="1" i="0" lang="en-US" sz="104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SCAN TO REGISTER</a:t>
            </a:r>
            <a:endParaRPr b="0" i="0" sz="104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7" name="Google Shape;137;p6" title="Logo tagline orange boarde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3150" y="153150"/>
            <a:ext cx="1746500" cy="17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6"/>
          <p:cNvPicPr preferRelativeResize="0"/>
          <p:nvPr/>
        </p:nvPicPr>
        <p:blipFill rotWithShape="1">
          <a:blip r:embed="rId8">
            <a:alphaModFix/>
          </a:blip>
          <a:srcRect b="15744" l="0" r="0" t="8960"/>
          <a:stretch/>
        </p:blipFill>
        <p:spPr>
          <a:xfrm>
            <a:off x="658375" y="4395975"/>
            <a:ext cx="4498800" cy="1906525"/>
          </a:xfrm>
          <a:prstGeom prst="rect">
            <a:avLst/>
          </a:prstGeom>
          <a:solidFill>
            <a:srgbClr val="F7F8FA"/>
          </a:solidFill>
          <a:ln cap="flat" cmpd="sng" w="12700">
            <a:solidFill>
              <a:srgbClr val="F7F8FA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7"/>
          <p:cNvSpPr/>
          <p:nvPr/>
        </p:nvSpPr>
        <p:spPr>
          <a:xfrm>
            <a:off x="73152" y="73152"/>
            <a:ext cx="7626000" cy="9912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mnt/data/BTS Horizontal Banner - Date &amp; Time.png" id="146" name="Google Shape;1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52" y="73152"/>
            <a:ext cx="7626097" cy="190652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7"/>
          <p:cNvSpPr/>
          <p:nvPr/>
        </p:nvSpPr>
        <p:spPr>
          <a:xfrm>
            <a:off x="73152" y="1979676"/>
            <a:ext cx="7626000" cy="5687700"/>
          </a:xfrm>
          <a:prstGeom prst="rect">
            <a:avLst/>
          </a:prstGeom>
          <a:solidFill>
            <a:srgbClr val="F7F8FA"/>
          </a:solidFill>
          <a:ln cap="flat" cmpd="sng" w="12700">
            <a:solidFill>
              <a:srgbClr val="F7F8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7"/>
          <p:cNvSpPr/>
          <p:nvPr/>
        </p:nvSpPr>
        <p:spPr>
          <a:xfrm>
            <a:off x="502920" y="2331720"/>
            <a:ext cx="6766500" cy="10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BACK-TO-SCHOOL NEEDS ONE MORE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CONVERSATION THIS YEAR: 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7A00"/>
              </a:buClr>
              <a:buSzPts val="2450"/>
              <a:buFont typeface="Montserrat"/>
              <a:buNone/>
            </a:pPr>
            <a:r>
              <a:rPr b="1" i="0" lang="en-US" sz="2450" u="none" cap="none" strike="noStrike">
                <a:solidFill>
                  <a:srgbClr val="FF7A00"/>
                </a:solidFill>
                <a:latin typeface="Montserrat"/>
                <a:ea typeface="Montserrat"/>
                <a:cs typeface="Montserrat"/>
                <a:sym typeface="Montserrat"/>
              </a:rPr>
              <a:t>AI.</a:t>
            </a:r>
            <a:endParaRPr b="0" i="0" sz="24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66928" y="4352544"/>
            <a:ext cx="4773300" cy="2011800"/>
          </a:xfrm>
          <a:prstGeom prst="roundRect">
            <a:avLst>
              <a:gd fmla="val 3636" name="adj"/>
            </a:avLst>
          </a:prstGeom>
          <a:solidFill>
            <a:srgbClr val="FFFFFF"/>
          </a:solidFill>
          <a:ln cap="flat" cmpd="sng" w="13950">
            <a:solidFill>
              <a:srgbClr val="E9EDF2"/>
            </a:solidFill>
            <a:prstDash val="solid"/>
            <a:round/>
            <a:headEnd len="sm" w="sm" type="none"/>
            <a:tailEnd len="sm" w="sm" type="none"/>
          </a:ln>
          <a:effectLst>
            <a:outerShdw blurRad="19050" rotWithShape="0" algn="bl" dir="2700000" dist="50800">
              <a:srgbClr val="999999">
                <a:alpha val="1804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7"/>
          <p:cNvSpPr/>
          <p:nvPr/>
        </p:nvSpPr>
        <p:spPr>
          <a:xfrm>
            <a:off x="5504688" y="4352544"/>
            <a:ext cx="1627500" cy="201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3950">
            <a:solidFill>
              <a:srgbClr val="E9EDF2"/>
            </a:solidFill>
            <a:prstDash val="solid"/>
            <a:round/>
            <a:headEnd len="sm" w="sm" type="none"/>
            <a:tailEnd len="sm" w="sm" type="none"/>
          </a:ln>
          <a:effectLst>
            <a:outerShdw blurRad="17780" rotWithShape="0" algn="bl" dir="2700000" dist="50800">
              <a:srgbClr val="999999">
                <a:alpha val="1412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7"/>
          <p:cNvSpPr/>
          <p:nvPr/>
        </p:nvSpPr>
        <p:spPr>
          <a:xfrm>
            <a:off x="5605272" y="5870448"/>
            <a:ext cx="1426500" cy="24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820"/>
              <a:buFont typeface="Montserrat"/>
              <a:buNone/>
            </a:pPr>
            <a:r>
              <a:rPr b="1" i="0" lang="en-US" sz="8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Parents. Students. Schools.</a:t>
            </a:r>
            <a:endParaRPr b="0" i="0" sz="8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5605272" y="6117336"/>
            <a:ext cx="14265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567793"/>
              </a:buClr>
              <a:buSzPts val="750"/>
              <a:buFont typeface="Montserrat"/>
              <a:buNone/>
            </a:pPr>
            <a:r>
              <a:rPr lang="en-US" sz="750">
                <a:solidFill>
                  <a:srgbClr val="567793"/>
                </a:solidFill>
                <a:latin typeface="Montserrat"/>
                <a:ea typeface="Montserrat"/>
                <a:cs typeface="Montserrat"/>
                <a:sym typeface="Montserrat"/>
              </a:rPr>
              <a:t>On the same page.</a:t>
            </a:r>
            <a:endParaRPr sz="750">
              <a:solidFill>
                <a:srgbClr val="56779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7"/>
          <p:cNvSpPr/>
          <p:nvPr/>
        </p:nvSpPr>
        <p:spPr>
          <a:xfrm>
            <a:off x="566928" y="6601968"/>
            <a:ext cx="6565500" cy="603600"/>
          </a:xfrm>
          <a:prstGeom prst="roundRect">
            <a:avLst>
              <a:gd fmla="val 16667" name="adj"/>
            </a:avLst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7"/>
          <p:cNvSpPr/>
          <p:nvPr/>
        </p:nvSpPr>
        <p:spPr>
          <a:xfrm>
            <a:off x="758952" y="6739128"/>
            <a:ext cx="6181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0"/>
              <a:buFont typeface="Montserrat"/>
              <a:buNone/>
            </a:pPr>
            <a:r>
              <a:rPr b="1" i="0" lang="en-US" sz="172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FREE NATIONAL FAMILY AI GAME PLAN™ EVENT</a:t>
            </a:r>
            <a:endParaRPr b="0" i="0" sz="17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658368" y="7296912"/>
            <a:ext cx="64191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120"/>
              <a:buFont typeface="Montserrat"/>
              <a:buNone/>
            </a:pPr>
            <a:r>
              <a:rPr b="1" i="0" lang="en-US" sz="11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Open to all parents, caregivers, and educators.</a:t>
            </a:r>
            <a:endParaRPr b="0" i="0" sz="11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7"/>
          <p:cNvSpPr/>
          <p:nvPr/>
        </p:nvSpPr>
        <p:spPr>
          <a:xfrm>
            <a:off x="658368" y="7562088"/>
            <a:ext cx="64191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67793"/>
              </a:buClr>
              <a:buSzPts val="950"/>
              <a:buFont typeface="Montserrat"/>
              <a:buNone/>
            </a:pPr>
            <a:r>
              <a:rPr b="1" i="0" lang="en-US" sz="950" u="none" cap="none" strike="noStrike">
                <a:solidFill>
                  <a:srgbClr val="567793"/>
                </a:solidFill>
                <a:latin typeface="Montserrat"/>
                <a:ea typeface="Montserrat"/>
                <a:cs typeface="Montserrat"/>
                <a:sym typeface="Montserrat"/>
              </a:rPr>
              <a:t>Individual registration is required to attend live or receive the on-demand replay.</a:t>
            </a:r>
            <a:endParaRPr b="1" i="0" sz="9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73152" y="7845552"/>
            <a:ext cx="7626000" cy="2139600"/>
          </a:xfrm>
          <a:prstGeom prst="rect">
            <a:avLst/>
          </a:prstGeom>
          <a:solidFill>
            <a:srgbClr val="0D1B3F"/>
          </a:solidFill>
          <a:ln cap="flat" cmpd="sng" w="12700">
            <a:solidFill>
              <a:srgbClr val="0D1B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7"/>
          <p:cNvSpPr/>
          <p:nvPr/>
        </p:nvSpPr>
        <p:spPr>
          <a:xfrm>
            <a:off x="530352" y="8119872"/>
            <a:ext cx="4498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7A00"/>
              </a:buClr>
              <a:buSzPts val="2100"/>
              <a:buFont typeface="Montserrat"/>
              <a:buNone/>
            </a:pPr>
            <a:r>
              <a:rPr b="1" i="0" lang="en-US" sz="2100" u="none" cap="none" strike="noStrike">
                <a:solidFill>
                  <a:srgbClr val="FF7A00"/>
                </a:solidFill>
                <a:latin typeface="Montserrat"/>
                <a:ea typeface="Montserrat"/>
                <a:cs typeface="Montserrat"/>
                <a:sym typeface="Montserrat"/>
              </a:rPr>
              <a:t>SEPTEMBER 23, 2026</a:t>
            </a:r>
            <a:endParaRPr b="0" i="0" sz="2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530352" y="8467344"/>
            <a:ext cx="45264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Montserrat"/>
              <a:buNone/>
            </a:pPr>
            <a:r>
              <a:rPr b="1" i="0" lang="en-US" sz="1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 PM PT  |  7 PM CT  |  8 PM ET</a:t>
            </a:r>
            <a:endParaRPr b="0" i="0" sz="17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530352" y="8796528"/>
            <a:ext cx="45264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ADCF5"/>
              </a:buClr>
              <a:buSzPts val="1040"/>
              <a:buFont typeface="Montserrat"/>
              <a:buNone/>
            </a:pPr>
            <a:r>
              <a:rPr b="1" i="0" lang="en-US" sz="1040" u="none" cap="none" strike="noStrike">
                <a:solidFill>
                  <a:srgbClr val="6ADCF5"/>
                </a:solidFill>
                <a:latin typeface="Montserrat"/>
                <a:ea typeface="Montserrat"/>
                <a:cs typeface="Montserrat"/>
                <a:sym typeface="Montserrat"/>
              </a:rPr>
              <a:t>LIVE + ON-DEMAND REPLAY</a:t>
            </a:r>
            <a:endParaRPr b="0" i="0" sz="104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7"/>
          <p:cNvSpPr/>
          <p:nvPr/>
        </p:nvSpPr>
        <p:spPr>
          <a:xfrm>
            <a:off x="530352" y="9189720"/>
            <a:ext cx="4498800" cy="530400"/>
          </a:xfrm>
          <a:prstGeom prst="roundRect">
            <a:avLst>
              <a:gd fmla="val 16667" name="adj"/>
            </a:avLst>
          </a:prstGeom>
          <a:solidFill>
            <a:srgbClr val="FF7A00"/>
          </a:solidFill>
          <a:ln cap="flat" cmpd="sng" w="12700">
            <a:solidFill>
              <a:srgbClr val="FF7A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7"/>
          <p:cNvSpPr/>
          <p:nvPr/>
        </p:nvSpPr>
        <p:spPr>
          <a:xfrm>
            <a:off x="694944" y="9308592"/>
            <a:ext cx="41697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20"/>
              <a:buFont typeface="Montserrat"/>
              <a:buNone/>
            </a:pPr>
            <a:r>
              <a:rPr b="1" i="0" lang="en-US" sz="172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RESERVE YOUR FREE SPOT</a:t>
            </a:r>
            <a:endParaRPr b="0" i="0" sz="17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7"/>
          <p:cNvSpPr/>
          <p:nvPr/>
        </p:nvSpPr>
        <p:spPr>
          <a:xfrm>
            <a:off x="566928" y="9756648"/>
            <a:ext cx="44256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0C4DE"/>
              </a:buClr>
              <a:buSzPts val="820"/>
              <a:buFont typeface="Montserrat"/>
              <a:buNone/>
            </a:pPr>
            <a:r>
              <a:rPr b="0" i="0" lang="en-US" sz="820" u="none" cap="none" strike="noStrike">
                <a:solidFill>
                  <a:srgbClr val="B0C4DE"/>
                </a:solidFill>
                <a:latin typeface="Montserrat"/>
                <a:ea typeface="Montserrat"/>
                <a:cs typeface="Montserrat"/>
                <a:sym typeface="Montserrat"/>
              </a:rPr>
              <a:t>We expect to reach capacity.</a:t>
            </a:r>
            <a:endParaRPr b="0" i="0" sz="8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/mnt/data/flyer_work/bts_qr.png" id="164" name="Google Shape;164;p7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49875" y="7936927"/>
            <a:ext cx="1627500" cy="162757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7"/>
          <p:cNvSpPr/>
          <p:nvPr/>
        </p:nvSpPr>
        <p:spPr>
          <a:xfrm>
            <a:off x="4864649" y="9775100"/>
            <a:ext cx="28029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B0C4DE"/>
              </a:buClr>
              <a:buSzPts val="590"/>
              <a:buFont typeface="Montserrat"/>
              <a:buNone/>
            </a:pPr>
            <a:r>
              <a:rPr b="0" i="0" lang="en-US" sz="950" u="none" cap="none" strike="noStrike">
                <a:solidFill>
                  <a:srgbClr val="B0C4DE"/>
                </a:solidFill>
                <a:latin typeface="Montserrat"/>
                <a:ea typeface="Montserrat"/>
                <a:cs typeface="Montserrat"/>
                <a:sym typeface="Montserrat"/>
              </a:rPr>
              <a:t>back-to-school-fall2026.discoveringai.org</a:t>
            </a:r>
            <a:endParaRPr b="0" i="0" sz="95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163150" y="3498675"/>
            <a:ext cx="7372800" cy="6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520"/>
              <a:buFont typeface="Montserrat"/>
              <a:buNone/>
            </a:pPr>
            <a:r>
              <a:rPr b="1" i="0" lang="en-US" sz="1520" u="none" cap="none" strike="noStrike">
                <a:solidFill>
                  <a:srgbClr val="0D1B3F"/>
                </a:solidFill>
                <a:latin typeface="Montserrat"/>
                <a:ea typeface="Montserrat"/>
                <a:cs typeface="Montserrat"/>
                <a:sym typeface="Montserrat"/>
              </a:rPr>
              <a:t>Homework has changed. Studying has changed. </a:t>
            </a:r>
            <a:endParaRPr b="1" i="0" sz="1520" u="none" cap="none" strike="noStrike">
              <a:solidFill>
                <a:srgbClr val="0D1B3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B3F"/>
              </a:buClr>
              <a:buSzPts val="1520"/>
              <a:buFont typeface="Montserrat"/>
              <a:buNone/>
            </a:pP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Families</a:t>
            </a: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 and schools need to </a:t>
            </a:r>
            <a:r>
              <a:rPr lang="en-US" sz="1520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be</a:t>
            </a: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 on the same page </a:t>
            </a:r>
            <a:b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en-US" sz="1520" u="none" cap="none" strike="noStrike">
                <a:solidFill>
                  <a:srgbClr val="26364D"/>
                </a:solidFill>
                <a:latin typeface="Montserrat"/>
                <a:ea typeface="Montserrat"/>
                <a:cs typeface="Montserrat"/>
                <a:sym typeface="Montserrat"/>
              </a:rPr>
              <a:t>about how AI should be used.</a:t>
            </a:r>
            <a:endParaRPr b="0" i="0" sz="152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7" name="Google Shape;167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1587" y="3845825"/>
            <a:ext cx="2553851" cy="255385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7"/>
          <p:cNvSpPr/>
          <p:nvPr/>
        </p:nvSpPr>
        <p:spPr>
          <a:xfrm>
            <a:off x="5376672" y="9587441"/>
            <a:ext cx="17739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39"/>
              <a:buFont typeface="Montserrat"/>
              <a:buNone/>
            </a:pPr>
            <a:r>
              <a:rPr b="1" i="0" lang="en-US" sz="104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SCAN TO REGISTER</a:t>
            </a:r>
            <a:endParaRPr b="0" i="0" sz="104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9" name="Google Shape;169;p7" title="Logo tagline orange boarde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3150" y="153150"/>
            <a:ext cx="1746500" cy="174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7"/>
          <p:cNvPicPr preferRelativeResize="0"/>
          <p:nvPr/>
        </p:nvPicPr>
        <p:blipFill rotWithShape="1">
          <a:blip r:embed="rId8">
            <a:alphaModFix/>
          </a:blip>
          <a:srcRect b="12349" l="0" r="0" t="12349"/>
          <a:stretch/>
        </p:blipFill>
        <p:spPr>
          <a:xfrm>
            <a:off x="658375" y="4395975"/>
            <a:ext cx="4498800" cy="190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