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Lst>
  <p:sldSz cy="6858000" cx="12192000"/>
  <p:notesSz cx="6858000" cy="9144000"/>
  <p:embeddedFontLst>
    <p:embeddedFont>
      <p:font typeface="Montserrat SemiBold"/>
      <p:regular r:id="rId8"/>
      <p:bold r:id="rId9"/>
      <p:italic r:id="rId10"/>
      <p:boldItalic r:id="rId11"/>
    </p:embeddedFont>
    <p:embeddedFont>
      <p:font typeface="Montserrat"/>
      <p:regular r:id="rId12"/>
      <p:bold r:id="rId13"/>
      <p:italic r:id="rId14"/>
      <p:boldItalic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MontserratSemiBold-boldItalic.fntdata"/><Relationship Id="rId10" Type="http://schemas.openxmlformats.org/officeDocument/2006/relationships/font" Target="fonts/MontserratSemiBold-italic.fntdata"/><Relationship Id="rId13" Type="http://schemas.openxmlformats.org/officeDocument/2006/relationships/font" Target="fonts/Montserrat-bold.fntdata"/><Relationship Id="rId12" Type="http://schemas.openxmlformats.org/officeDocument/2006/relationships/font" Target="fonts/Montserrat-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MontserratSemiBold-bold.fntdata"/><Relationship Id="rId15" Type="http://schemas.openxmlformats.org/officeDocument/2006/relationships/font" Target="fonts/Montserrat-boldItalic.fntdata"/><Relationship Id="rId14" Type="http://schemas.openxmlformats.org/officeDocument/2006/relationships/font" Target="fonts/Montserrat-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font" Target="fonts/MontserratSemiBold-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f0810a8606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Here’s a concise script the principal can read while showing the slide during Back-to-School Night. It’s warm, direct, and clearly explains what the event is, why it matters, and what parents need to do:</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a:solidFill>
                  <a:schemeClr val="dk1"/>
                </a:solidFill>
              </a:rPr>
              <a:t>Principal’s Script for Back-to-School Night Slide:</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“Before we wrap up, I want to personally invite every family to a special event we’re supporting this year.. the Annual National Back-to-School AI Game Plan event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This is more than just a webinar. It’s a practical, parent-focused session designed to help every household know exactly how to guide your child’s use of AI, at home and in alignment with schools.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You’ll get answers to the most common questions parents have and you’ll walk away with a simple plan for having these crucial conversations at home, all while staying aligned with our school’s expectations.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The event is hosted by Amy Love, who’s recognized nationally for helping schools and families get on the same page about technology and student success. It’s free for all families, though you do need to register to get the link. You can join live, or if your schedule’s tight, register anyway and you’ll get on-demand access to watch when it works for you.</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Just scan the QR code on the screen, and you’ll be all set.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We want every family to feel confident and supported in this new era. We can’t do it alone. We need your partnership to help our students thrive.”</a:t>
            </a:r>
            <a:endParaRPr>
              <a:solidFill>
                <a:schemeClr val="dk1"/>
              </a:solidFill>
            </a:endParaRPr>
          </a:p>
          <a:p>
            <a:pPr indent="0" lvl="0" marL="0" rtl="0" algn="l">
              <a:spcBef>
                <a:spcPts val="1200"/>
              </a:spcBef>
              <a:spcAft>
                <a:spcPts val="0"/>
              </a:spcAft>
              <a:buNone/>
            </a:pPr>
            <a:r>
              <a:t/>
            </a:r>
            <a:endParaRPr/>
          </a:p>
        </p:txBody>
      </p:sp>
      <p:sp>
        <p:nvSpPr>
          <p:cNvPr id="82" name="Google Shape;82;g3f0810a8606_0_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f325a364fc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rgbClr val="222222"/>
                </a:solidFill>
                <a:highlight>
                  <a:srgbClr val="FFFFFF"/>
                </a:highlight>
              </a:rPr>
              <a:t>On slide 15, you have a possible script for the leaders on their Back to School Nights. The script looks great, but could I make a few suggestions around the phrase: "the Annual National Back-to-School AI Game Plan event":</a:t>
            </a:r>
            <a:endParaRPr>
              <a:solidFill>
                <a:srgbClr val="222222"/>
              </a:solidFill>
              <a:highlight>
                <a:srgbClr val="FFFFFF"/>
              </a:highlight>
            </a:endParaRPr>
          </a:p>
          <a:p>
            <a:pPr indent="-298450" lvl="0" marL="596900" rtl="0" algn="l">
              <a:lnSpc>
                <a:spcPct val="115000"/>
              </a:lnSpc>
              <a:spcBef>
                <a:spcPts val="1000"/>
              </a:spcBef>
              <a:spcAft>
                <a:spcPts val="0"/>
              </a:spcAft>
              <a:buClr>
                <a:srgbClr val="222222"/>
              </a:buClr>
              <a:buSzPts val="1100"/>
              <a:buChar char="●"/>
            </a:pPr>
            <a:r>
              <a:rPr lang="en-US">
                <a:solidFill>
                  <a:srgbClr val="222222"/>
                </a:solidFill>
                <a:highlight>
                  <a:srgbClr val="FFFFFF"/>
                </a:highlight>
              </a:rPr>
              <a:t>If we call it a National event, it will make the parents feel (and the leaders receiving this wonder) if this is an event that isn't personalized to Spring families. That they're all just being added into an existing event. </a:t>
            </a:r>
            <a:endParaRPr>
              <a:solidFill>
                <a:srgbClr val="222222"/>
              </a:solidFill>
              <a:highlight>
                <a:srgbClr val="FFFFFF"/>
              </a:highlight>
            </a:endParaRPr>
          </a:p>
          <a:p>
            <a:pPr indent="-298450" lvl="0" marL="596900" rtl="0" algn="l">
              <a:lnSpc>
                <a:spcPct val="115000"/>
              </a:lnSpc>
              <a:spcBef>
                <a:spcPts val="0"/>
              </a:spcBef>
              <a:spcAft>
                <a:spcPts val="0"/>
              </a:spcAft>
              <a:buClr>
                <a:srgbClr val="222222"/>
              </a:buClr>
              <a:buSzPts val="1100"/>
              <a:buChar char="●"/>
            </a:pPr>
            <a:r>
              <a:rPr lang="en-US">
                <a:solidFill>
                  <a:srgbClr val="222222"/>
                </a:solidFill>
                <a:highlight>
                  <a:srgbClr val="FFFFFF"/>
                </a:highlight>
              </a:rPr>
              <a:t>While I hope we make this annual, if we tell the families it is Annual but then it doesn't end up happening we could risk not delivering on our promises. Can we just call it an "AI Game Plan Event" "Back-to-School AI Game Plan event"?</a:t>
            </a:r>
            <a:endParaRPr>
              <a:solidFill>
                <a:srgbClr val="222222"/>
              </a:solidFill>
              <a:highlight>
                <a:srgbClr val="FFFFFF"/>
              </a:highlight>
            </a:endParaRPr>
          </a:p>
          <a:p>
            <a:pPr indent="0" lvl="0" marL="0" rtl="0" algn="l">
              <a:spcBef>
                <a:spcPts val="1000"/>
              </a:spcBef>
              <a:spcAft>
                <a:spcPts val="0"/>
              </a:spcAft>
              <a:buNone/>
            </a:pPr>
            <a:r>
              <a:t/>
            </a:r>
            <a:endParaRPr>
              <a:solidFill>
                <a:schemeClr val="dk1"/>
              </a:solidFill>
            </a:endParaRPr>
          </a:p>
        </p:txBody>
      </p:sp>
      <p:sp>
        <p:nvSpPr>
          <p:cNvPr id="112" name="Google Shape;112;g3f325a364fc_0_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4.png"/><Relationship Id="rId11" Type="http://schemas.openxmlformats.org/officeDocument/2006/relationships/image" Target="../media/image9.jpg"/><Relationship Id="rId10" Type="http://schemas.openxmlformats.org/officeDocument/2006/relationships/image" Target="../media/image8.png"/><Relationship Id="rId9"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image" Target="../media/image6.png"/><Relationship Id="rId8"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B3F"/>
        </a:solidFill>
      </p:bgPr>
    </p:bg>
    <p:spTree>
      <p:nvGrpSpPr>
        <p:cNvPr id="83" name="Shape 83"/>
        <p:cNvGrpSpPr/>
        <p:nvPr/>
      </p:nvGrpSpPr>
      <p:grpSpPr>
        <a:xfrm>
          <a:off x="0" y="0"/>
          <a:ext cx="0" cy="0"/>
          <a:chOff x="0" y="0"/>
          <a:chExt cx="0" cy="0"/>
        </a:xfrm>
      </p:grpSpPr>
      <p:pic>
        <p:nvPicPr>
          <p:cNvPr descr="image.png" id="84" name="Google Shape;84;p13"/>
          <p:cNvPicPr preferRelativeResize="0"/>
          <p:nvPr/>
        </p:nvPicPr>
        <p:blipFill rotWithShape="1">
          <a:blip r:embed="rId3">
            <a:alphaModFix/>
          </a:blip>
          <a:srcRect b="0" l="0" r="0" t="0"/>
          <a:stretch/>
        </p:blipFill>
        <p:spPr>
          <a:xfrm>
            <a:off x="6511950" y="3259175"/>
            <a:ext cx="5410200" cy="2192725"/>
          </a:xfrm>
          <a:prstGeom prst="rect">
            <a:avLst/>
          </a:prstGeom>
          <a:noFill/>
          <a:ln>
            <a:noFill/>
          </a:ln>
        </p:spPr>
      </p:pic>
      <p:pic>
        <p:nvPicPr>
          <p:cNvPr descr="image.png" id="85" name="Google Shape;85;p13"/>
          <p:cNvPicPr preferRelativeResize="0"/>
          <p:nvPr/>
        </p:nvPicPr>
        <p:blipFill rotWithShape="1">
          <a:blip r:embed="rId3">
            <a:alphaModFix/>
          </a:blip>
          <a:srcRect b="0" l="0" r="0" t="0"/>
          <a:stretch/>
        </p:blipFill>
        <p:spPr>
          <a:xfrm>
            <a:off x="571500" y="3252900"/>
            <a:ext cx="5540824" cy="2192725"/>
          </a:xfrm>
          <a:prstGeom prst="rect">
            <a:avLst/>
          </a:prstGeom>
          <a:noFill/>
          <a:ln>
            <a:noFill/>
          </a:ln>
        </p:spPr>
      </p:pic>
      <p:sp>
        <p:nvSpPr>
          <p:cNvPr id="86" name="Google Shape;86;p13"/>
          <p:cNvSpPr txBox="1"/>
          <p:nvPr/>
        </p:nvSpPr>
        <p:spPr>
          <a:xfrm>
            <a:off x="571500" y="267725"/>
            <a:ext cx="11601600" cy="554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a:solidFill>
                  <a:srgbClr val="FF0000"/>
                </a:solidFill>
                <a:latin typeface="Montserrat"/>
                <a:ea typeface="Montserrat"/>
                <a:cs typeface="Montserrat"/>
                <a:sym typeface="Montserrat"/>
              </a:rPr>
              <a:t>[</a:t>
            </a:r>
            <a:r>
              <a:rPr b="1" lang="en-US" sz="3600">
                <a:solidFill>
                  <a:schemeClr val="lt1"/>
                </a:solidFill>
                <a:latin typeface="Montserrat"/>
                <a:ea typeface="Montserrat"/>
                <a:cs typeface="Montserrat"/>
                <a:sym typeface="Montserrat"/>
              </a:rPr>
              <a:t>INSERT</a:t>
            </a:r>
            <a:r>
              <a:rPr b="1" i="0" lang="en-US" sz="3600" u="none" cap="none" strike="noStrike">
                <a:solidFill>
                  <a:schemeClr val="lt1"/>
                </a:solidFill>
                <a:latin typeface="Montserrat"/>
                <a:ea typeface="Montserrat"/>
                <a:cs typeface="Montserrat"/>
                <a:sym typeface="Montserrat"/>
              </a:rPr>
              <a:t> School </a:t>
            </a:r>
            <a:r>
              <a:rPr b="1" lang="en-US" sz="3600">
                <a:solidFill>
                  <a:schemeClr val="lt1"/>
                </a:solidFill>
                <a:latin typeface="Montserrat"/>
                <a:ea typeface="Montserrat"/>
                <a:cs typeface="Montserrat"/>
                <a:sym typeface="Montserrat"/>
              </a:rPr>
              <a:t>Name</a:t>
            </a:r>
            <a:r>
              <a:rPr b="1" lang="en-US" sz="3600">
                <a:solidFill>
                  <a:srgbClr val="FF0000"/>
                </a:solidFill>
                <a:latin typeface="Montserrat"/>
                <a:ea typeface="Montserrat"/>
                <a:cs typeface="Montserrat"/>
                <a:sym typeface="Montserrat"/>
              </a:rPr>
              <a:t>]</a:t>
            </a:r>
            <a:r>
              <a:rPr b="1" i="0" lang="en-US" sz="3600" u="none" cap="none" strike="noStrike">
                <a:solidFill>
                  <a:srgbClr val="F4F4F4"/>
                </a:solidFill>
                <a:latin typeface="Montserrat"/>
                <a:ea typeface="Montserrat"/>
                <a:cs typeface="Montserrat"/>
                <a:sym typeface="Montserrat"/>
              </a:rPr>
              <a:t> Invites You to:</a:t>
            </a:r>
            <a:endParaRPr>
              <a:latin typeface="Montserrat"/>
              <a:ea typeface="Montserrat"/>
              <a:cs typeface="Montserrat"/>
              <a:sym typeface="Montserrat"/>
            </a:endParaRPr>
          </a:p>
        </p:txBody>
      </p:sp>
      <p:sp>
        <p:nvSpPr>
          <p:cNvPr id="87" name="Google Shape;87;p13"/>
          <p:cNvSpPr txBox="1"/>
          <p:nvPr/>
        </p:nvSpPr>
        <p:spPr>
          <a:xfrm>
            <a:off x="939750" y="2732630"/>
            <a:ext cx="1890300" cy="323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2100" u="none" cap="none" strike="noStrike">
                <a:solidFill>
                  <a:srgbClr val="6ADCF5"/>
                </a:solidFill>
                <a:latin typeface="Montserrat"/>
                <a:ea typeface="Montserrat"/>
                <a:cs typeface="Montserrat"/>
                <a:sym typeface="Montserrat"/>
              </a:rPr>
              <a:t>Why Attend?</a:t>
            </a:r>
            <a:endParaRPr>
              <a:latin typeface="Montserrat"/>
              <a:ea typeface="Montserrat"/>
              <a:cs typeface="Montserrat"/>
              <a:sym typeface="Montserrat"/>
            </a:endParaRPr>
          </a:p>
        </p:txBody>
      </p:sp>
      <p:sp>
        <p:nvSpPr>
          <p:cNvPr id="88" name="Google Shape;88;p13"/>
          <p:cNvSpPr/>
          <p:nvPr/>
        </p:nvSpPr>
        <p:spPr>
          <a:xfrm>
            <a:off x="939750" y="3147860"/>
            <a:ext cx="1800300" cy="19200"/>
          </a:xfrm>
          <a:prstGeom prst="rect">
            <a:avLst/>
          </a:prstGeom>
          <a:solidFill>
            <a:srgbClr val="6ADC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89" name="Google Shape;89;p13"/>
          <p:cNvSpPr txBox="1"/>
          <p:nvPr/>
        </p:nvSpPr>
        <p:spPr>
          <a:xfrm>
            <a:off x="6702375" y="2732630"/>
            <a:ext cx="2350200" cy="323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2100" u="none" cap="none" strike="noStrike">
                <a:solidFill>
                  <a:srgbClr val="6ADCF5"/>
                </a:solidFill>
                <a:latin typeface="Montserrat"/>
                <a:ea typeface="Montserrat"/>
                <a:cs typeface="Montserrat"/>
                <a:sym typeface="Montserrat"/>
              </a:rPr>
              <a:t>What to Expect?</a:t>
            </a:r>
            <a:endParaRPr>
              <a:latin typeface="Montserrat"/>
              <a:ea typeface="Montserrat"/>
              <a:cs typeface="Montserrat"/>
              <a:sym typeface="Montserrat"/>
            </a:endParaRPr>
          </a:p>
        </p:txBody>
      </p:sp>
      <p:sp>
        <p:nvSpPr>
          <p:cNvPr id="90" name="Google Shape;90;p13"/>
          <p:cNvSpPr/>
          <p:nvPr/>
        </p:nvSpPr>
        <p:spPr>
          <a:xfrm>
            <a:off x="6702375" y="3147860"/>
            <a:ext cx="2238300" cy="19200"/>
          </a:xfrm>
          <a:prstGeom prst="rect">
            <a:avLst/>
          </a:prstGeom>
          <a:solidFill>
            <a:srgbClr val="6ADC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91" name="Google Shape;91;p13"/>
          <p:cNvSpPr txBox="1"/>
          <p:nvPr/>
        </p:nvSpPr>
        <p:spPr>
          <a:xfrm>
            <a:off x="5393675" y="1198438"/>
            <a:ext cx="6460800" cy="1562700"/>
          </a:xfrm>
          <a:prstGeom prst="rect">
            <a:avLst/>
          </a:prstGeom>
          <a:noFill/>
          <a:ln>
            <a:noFill/>
          </a:ln>
        </p:spPr>
        <p:txBody>
          <a:bodyPr anchorCtr="0" anchor="t" bIns="0" lIns="0" spcFirstLastPara="1" rIns="0" wrap="square" tIns="0">
            <a:spAutoFit/>
          </a:bodyPr>
          <a:lstStyle/>
          <a:p>
            <a:pPr indent="0" lvl="0" marL="0" marR="0" rtl="0" algn="r">
              <a:lnSpc>
                <a:spcPct val="144941"/>
              </a:lnSpc>
              <a:spcBef>
                <a:spcPts val="0"/>
              </a:spcBef>
              <a:spcAft>
                <a:spcPts val="0"/>
              </a:spcAft>
              <a:buNone/>
            </a:pPr>
            <a:r>
              <a:rPr i="1" lang="en-US" sz="1875" u="none" cap="none" strike="noStrike">
                <a:solidFill>
                  <a:srgbClr val="B0C4DE"/>
                </a:solidFill>
                <a:latin typeface="Montserrat"/>
                <a:ea typeface="Montserrat"/>
                <a:cs typeface="Montserrat"/>
                <a:sym typeface="Montserrat"/>
              </a:rPr>
              <a:t>"Let’s work together to prepare every </a:t>
            </a:r>
            <a:br>
              <a:rPr i="1" lang="en-US" sz="1875" u="none" cap="none" strike="noStrike">
                <a:solidFill>
                  <a:srgbClr val="B0C4DE"/>
                </a:solidFill>
                <a:latin typeface="Montserrat"/>
                <a:ea typeface="Montserrat"/>
                <a:cs typeface="Montserrat"/>
                <a:sym typeface="Montserrat"/>
              </a:rPr>
            </a:br>
            <a:r>
              <a:rPr i="1" lang="en-US" sz="1875" u="none" cap="none" strike="noStrike">
                <a:solidFill>
                  <a:srgbClr val="B0C4DE"/>
                </a:solidFill>
                <a:latin typeface="Montserrat"/>
                <a:ea typeface="Montserrat"/>
                <a:cs typeface="Montserrat"/>
                <a:sym typeface="Montserrat"/>
              </a:rPr>
              <a:t>student for success in the Age of AI!"</a:t>
            </a:r>
            <a:endParaRPr i="1" sz="1875" u="none" cap="none" strike="noStrike">
              <a:solidFill>
                <a:srgbClr val="B0C4DE"/>
              </a:solidFill>
              <a:latin typeface="Montserrat"/>
              <a:ea typeface="Montserrat"/>
              <a:cs typeface="Montserrat"/>
              <a:sym typeface="Montserrat"/>
            </a:endParaRPr>
          </a:p>
          <a:p>
            <a:pPr indent="0" lvl="0" marL="0" marR="0" rtl="0" algn="r">
              <a:lnSpc>
                <a:spcPct val="144941"/>
              </a:lnSpc>
              <a:spcBef>
                <a:spcPts val="0"/>
              </a:spcBef>
              <a:spcAft>
                <a:spcPts val="0"/>
              </a:spcAft>
              <a:buNone/>
            </a:pPr>
            <a:r>
              <a:rPr i="1" lang="en-US" sz="1875">
                <a:solidFill>
                  <a:srgbClr val="FF0000"/>
                </a:solidFill>
                <a:latin typeface="Montserrat"/>
                <a:ea typeface="Montserrat"/>
                <a:cs typeface="Montserrat"/>
                <a:sym typeface="Montserrat"/>
              </a:rPr>
              <a:t>[</a:t>
            </a:r>
            <a:r>
              <a:rPr i="1" lang="en-US" sz="1875">
                <a:solidFill>
                  <a:schemeClr val="lt1"/>
                </a:solidFill>
                <a:latin typeface="Montserrat"/>
                <a:ea typeface="Montserrat"/>
                <a:cs typeface="Montserrat"/>
                <a:sym typeface="Montserrat"/>
              </a:rPr>
              <a:t>Insert Principal’s Name</a:t>
            </a:r>
            <a:r>
              <a:rPr i="1" lang="en-US" sz="1875">
                <a:solidFill>
                  <a:srgbClr val="FF0000"/>
                </a:solidFill>
                <a:latin typeface="Montserrat"/>
                <a:ea typeface="Montserrat"/>
                <a:cs typeface="Montserrat"/>
                <a:sym typeface="Montserrat"/>
              </a:rPr>
              <a:t>]</a:t>
            </a:r>
            <a:br>
              <a:rPr i="1" lang="en-US" sz="1875" u="none" cap="none" strike="noStrike">
                <a:solidFill>
                  <a:srgbClr val="B0C4DE"/>
                </a:solidFill>
                <a:latin typeface="Montserrat"/>
                <a:ea typeface="Montserrat"/>
                <a:cs typeface="Montserrat"/>
                <a:sym typeface="Montserrat"/>
              </a:rPr>
            </a:br>
            <a:endParaRPr sz="2000">
              <a:latin typeface="Montserrat"/>
              <a:ea typeface="Montserrat"/>
              <a:cs typeface="Montserrat"/>
              <a:sym typeface="Montserrat"/>
            </a:endParaRPr>
          </a:p>
        </p:txBody>
      </p:sp>
      <p:sp>
        <p:nvSpPr>
          <p:cNvPr id="92" name="Google Shape;92;p13"/>
          <p:cNvSpPr txBox="1"/>
          <p:nvPr/>
        </p:nvSpPr>
        <p:spPr>
          <a:xfrm>
            <a:off x="1032391" y="3348150"/>
            <a:ext cx="4800000" cy="537300"/>
          </a:xfrm>
          <a:prstGeom prst="rect">
            <a:avLst/>
          </a:prstGeom>
          <a:noFill/>
          <a:ln>
            <a:noFill/>
          </a:ln>
        </p:spPr>
        <p:txBody>
          <a:bodyPr anchorCtr="0" anchor="t" bIns="0" lIns="0" spcFirstLastPara="1" rIns="0" wrap="square" tIns="0">
            <a:spAutoFit/>
          </a:bodyPr>
          <a:lstStyle/>
          <a:p>
            <a:pPr indent="0" lvl="0" marL="0" marR="0" rtl="0" algn="l">
              <a:lnSpc>
                <a:spcPct val="144982"/>
              </a:lnSpc>
              <a:spcBef>
                <a:spcPts val="0"/>
              </a:spcBef>
              <a:spcAft>
                <a:spcPts val="0"/>
              </a:spcAft>
              <a:buNone/>
            </a:pPr>
            <a:r>
              <a:rPr i="0" lang="en-US" sz="1425" u="none" cap="none" strike="noStrike">
                <a:solidFill>
                  <a:srgbClr val="0D1B3F"/>
                </a:solidFill>
                <a:latin typeface="Montserrat"/>
                <a:ea typeface="Montserrat"/>
                <a:cs typeface="Montserrat"/>
                <a:sym typeface="Montserrat"/>
              </a:rPr>
              <a:t>Designed to help every household have a real </a:t>
            </a:r>
            <a:br>
              <a:rPr i="0" lang="en-US" sz="1425" u="none" cap="none" strike="noStrike">
                <a:solidFill>
                  <a:srgbClr val="0D1B3F"/>
                </a:solidFill>
                <a:latin typeface="Montserrat"/>
                <a:ea typeface="Montserrat"/>
                <a:cs typeface="Montserrat"/>
                <a:sym typeface="Montserrat"/>
              </a:rPr>
            </a:br>
            <a:r>
              <a:rPr b="1" i="0" lang="en-US" sz="1425" u="none" cap="none" strike="noStrike">
                <a:solidFill>
                  <a:srgbClr val="0D1B3F"/>
                </a:solidFill>
                <a:latin typeface="Montserrat"/>
                <a:ea typeface="Montserrat"/>
                <a:cs typeface="Montserrat"/>
                <a:sym typeface="Montserrat"/>
              </a:rPr>
              <a:t>Family AI Conversation</a:t>
            </a:r>
            <a:r>
              <a:rPr i="0" lang="en-US" sz="1425" u="none" cap="none" strike="noStrike">
                <a:solidFill>
                  <a:srgbClr val="0D1B3F"/>
                </a:solidFill>
                <a:latin typeface="Montserrat"/>
                <a:ea typeface="Montserrat"/>
                <a:cs typeface="Montserrat"/>
                <a:sym typeface="Montserrat"/>
              </a:rPr>
              <a:t>.</a:t>
            </a:r>
            <a:endParaRPr>
              <a:solidFill>
                <a:srgbClr val="0D1B3F"/>
              </a:solidFill>
              <a:latin typeface="Montserrat"/>
              <a:ea typeface="Montserrat"/>
              <a:cs typeface="Montserrat"/>
              <a:sym typeface="Montserrat"/>
            </a:endParaRPr>
          </a:p>
        </p:txBody>
      </p:sp>
      <p:sp>
        <p:nvSpPr>
          <p:cNvPr id="93" name="Google Shape;93;p13"/>
          <p:cNvSpPr txBox="1"/>
          <p:nvPr/>
        </p:nvSpPr>
        <p:spPr>
          <a:xfrm>
            <a:off x="1013825" y="4083850"/>
            <a:ext cx="5046000" cy="537300"/>
          </a:xfrm>
          <a:prstGeom prst="rect">
            <a:avLst/>
          </a:prstGeom>
          <a:noFill/>
          <a:ln>
            <a:noFill/>
          </a:ln>
        </p:spPr>
        <p:txBody>
          <a:bodyPr anchorCtr="0" anchor="t" bIns="0" lIns="0" spcFirstLastPara="1" rIns="0" wrap="square" tIns="0">
            <a:spAutoFit/>
          </a:bodyPr>
          <a:lstStyle/>
          <a:p>
            <a:pPr indent="0" lvl="0" marL="0" marR="0" rtl="0" algn="l">
              <a:lnSpc>
                <a:spcPct val="144982"/>
              </a:lnSpc>
              <a:spcBef>
                <a:spcPts val="0"/>
              </a:spcBef>
              <a:spcAft>
                <a:spcPts val="0"/>
              </a:spcAft>
              <a:buNone/>
            </a:pPr>
            <a:r>
              <a:rPr i="0" lang="en-US" sz="1425" u="none" cap="none" strike="noStrike">
                <a:solidFill>
                  <a:srgbClr val="0D1B3F"/>
                </a:solidFill>
                <a:latin typeface="Montserrat"/>
                <a:ea typeface="Montserrat"/>
                <a:cs typeface="Montserrat"/>
                <a:sym typeface="Montserrat"/>
              </a:rPr>
              <a:t>Get the tools to </a:t>
            </a:r>
            <a:r>
              <a:rPr b="1" i="0" lang="en-US" sz="1425" u="none" cap="none" strike="noStrike">
                <a:solidFill>
                  <a:srgbClr val="0D1B3F"/>
                </a:solidFill>
                <a:latin typeface="Montserrat"/>
                <a:ea typeface="Montserrat"/>
                <a:cs typeface="Montserrat"/>
                <a:sym typeface="Montserrat"/>
              </a:rPr>
              <a:t>align with our school’s AI</a:t>
            </a:r>
            <a:r>
              <a:rPr b="1" lang="en-US" sz="1425">
                <a:solidFill>
                  <a:srgbClr val="0D1B3F"/>
                </a:solidFill>
                <a:latin typeface="Montserrat"/>
                <a:ea typeface="Montserrat"/>
                <a:cs typeface="Montserrat"/>
                <a:sym typeface="Montserrat"/>
              </a:rPr>
              <a:t> </a:t>
            </a:r>
            <a:r>
              <a:rPr b="1" i="0" lang="en-US" sz="1425" u="none" cap="none" strike="noStrike">
                <a:solidFill>
                  <a:srgbClr val="0D1B3F"/>
                </a:solidFill>
                <a:latin typeface="Montserrat"/>
                <a:ea typeface="Montserrat"/>
                <a:cs typeface="Montserrat"/>
                <a:sym typeface="Montserrat"/>
              </a:rPr>
              <a:t>guidelines, </a:t>
            </a:r>
            <a:r>
              <a:rPr i="0" lang="en-US" sz="1425" u="none" cap="none" strike="noStrike">
                <a:solidFill>
                  <a:srgbClr val="0D1B3F"/>
                </a:solidFill>
                <a:latin typeface="Montserrat"/>
                <a:ea typeface="Montserrat"/>
                <a:cs typeface="Montserrat"/>
                <a:sym typeface="Montserrat"/>
              </a:rPr>
              <a:t>ensuring clear, consistent support at home and in class.</a:t>
            </a:r>
            <a:endParaRPr>
              <a:solidFill>
                <a:srgbClr val="0D1B3F"/>
              </a:solidFill>
              <a:latin typeface="Montserrat"/>
              <a:ea typeface="Montserrat"/>
              <a:cs typeface="Montserrat"/>
              <a:sym typeface="Montserrat"/>
            </a:endParaRPr>
          </a:p>
        </p:txBody>
      </p:sp>
      <p:sp>
        <p:nvSpPr>
          <p:cNvPr id="94" name="Google Shape;94;p13"/>
          <p:cNvSpPr txBox="1"/>
          <p:nvPr/>
        </p:nvSpPr>
        <p:spPr>
          <a:xfrm>
            <a:off x="1020138" y="4776651"/>
            <a:ext cx="4800000" cy="537300"/>
          </a:xfrm>
          <a:prstGeom prst="rect">
            <a:avLst/>
          </a:prstGeom>
          <a:noFill/>
          <a:ln>
            <a:noFill/>
          </a:ln>
        </p:spPr>
        <p:txBody>
          <a:bodyPr anchorCtr="0" anchor="t" bIns="0" lIns="0" spcFirstLastPara="1" rIns="0" wrap="square" tIns="0">
            <a:spAutoFit/>
          </a:bodyPr>
          <a:lstStyle/>
          <a:p>
            <a:pPr indent="0" lvl="0" marL="0" marR="0" rtl="0" algn="l">
              <a:lnSpc>
                <a:spcPct val="144982"/>
              </a:lnSpc>
              <a:spcBef>
                <a:spcPts val="0"/>
              </a:spcBef>
              <a:spcAft>
                <a:spcPts val="0"/>
              </a:spcAft>
              <a:buNone/>
            </a:pPr>
            <a:r>
              <a:rPr i="0" lang="en-US" sz="1425" u="none" cap="none" strike="noStrike">
                <a:solidFill>
                  <a:srgbClr val="0D1B3F"/>
                </a:solidFill>
                <a:latin typeface="Montserrat"/>
                <a:ea typeface="Montserrat"/>
                <a:cs typeface="Montserrat"/>
                <a:sym typeface="Montserrat"/>
              </a:rPr>
              <a:t>Prepare your child for success in a world where </a:t>
            </a:r>
            <a:br>
              <a:rPr i="0" lang="en-US" sz="1425" u="none" cap="none" strike="noStrike">
                <a:solidFill>
                  <a:srgbClr val="0D1B3F"/>
                </a:solidFill>
                <a:latin typeface="Montserrat"/>
                <a:ea typeface="Montserrat"/>
                <a:cs typeface="Montserrat"/>
                <a:sym typeface="Montserrat"/>
              </a:rPr>
            </a:br>
            <a:r>
              <a:rPr b="1" i="0" lang="en-US" sz="1425" u="none" cap="none" strike="noStrike">
                <a:solidFill>
                  <a:srgbClr val="0D1B3F"/>
                </a:solidFill>
                <a:latin typeface="Montserrat"/>
                <a:ea typeface="Montserrat"/>
                <a:cs typeface="Montserrat"/>
                <a:sym typeface="Montserrat"/>
              </a:rPr>
              <a:t>AI is already shaping how we learn, work, and live</a:t>
            </a:r>
            <a:r>
              <a:rPr i="0" lang="en-US" sz="1425" u="none" cap="none" strike="noStrike">
                <a:solidFill>
                  <a:srgbClr val="0D1B3F"/>
                </a:solidFill>
                <a:latin typeface="Montserrat"/>
                <a:ea typeface="Montserrat"/>
                <a:cs typeface="Montserrat"/>
                <a:sym typeface="Montserrat"/>
              </a:rPr>
              <a:t>.</a:t>
            </a:r>
            <a:endParaRPr>
              <a:solidFill>
                <a:srgbClr val="0D1B3F"/>
              </a:solidFill>
              <a:latin typeface="Montserrat"/>
              <a:ea typeface="Montserrat"/>
              <a:cs typeface="Montserrat"/>
              <a:sym typeface="Montserrat"/>
            </a:endParaRPr>
          </a:p>
        </p:txBody>
      </p:sp>
      <p:sp>
        <p:nvSpPr>
          <p:cNvPr id="95" name="Google Shape;95;p13"/>
          <p:cNvSpPr txBox="1"/>
          <p:nvPr/>
        </p:nvSpPr>
        <p:spPr>
          <a:xfrm>
            <a:off x="7035750" y="3357400"/>
            <a:ext cx="4818600" cy="537300"/>
          </a:xfrm>
          <a:prstGeom prst="rect">
            <a:avLst/>
          </a:prstGeom>
          <a:noFill/>
          <a:ln>
            <a:noFill/>
          </a:ln>
        </p:spPr>
        <p:txBody>
          <a:bodyPr anchorCtr="0" anchor="t" bIns="0" lIns="0" spcFirstLastPara="1" rIns="0" wrap="square" tIns="0">
            <a:spAutoFit/>
          </a:bodyPr>
          <a:lstStyle/>
          <a:p>
            <a:pPr indent="0" lvl="0" marL="0" marR="0" rtl="0" algn="l">
              <a:lnSpc>
                <a:spcPct val="144982"/>
              </a:lnSpc>
              <a:spcBef>
                <a:spcPts val="0"/>
              </a:spcBef>
              <a:spcAft>
                <a:spcPts val="0"/>
              </a:spcAft>
              <a:buNone/>
            </a:pPr>
            <a:r>
              <a:rPr i="0" lang="en-US" sz="1425" u="none" cap="none" strike="noStrike">
                <a:solidFill>
                  <a:srgbClr val="0D1B3F"/>
                </a:solidFill>
                <a:latin typeface="Montserrat"/>
                <a:ea typeface="Montserrat"/>
                <a:cs typeface="Montserrat"/>
                <a:sym typeface="Montserrat"/>
              </a:rPr>
              <a:t>Practical session hosted by </a:t>
            </a:r>
            <a:r>
              <a:rPr b="1" i="0" lang="en-US" sz="1425" u="none" cap="none" strike="noStrike">
                <a:solidFill>
                  <a:srgbClr val="0D1B3F"/>
                </a:solidFill>
                <a:latin typeface="Montserrat"/>
                <a:ea typeface="Montserrat"/>
                <a:cs typeface="Montserrat"/>
                <a:sym typeface="Montserrat"/>
              </a:rPr>
              <a:t>Amy Love</a:t>
            </a:r>
            <a:r>
              <a:rPr i="0" lang="en-US" sz="1425" u="none" cap="none" strike="noStrike">
                <a:solidFill>
                  <a:srgbClr val="0D1B3F"/>
                </a:solidFill>
                <a:latin typeface="Montserrat"/>
                <a:ea typeface="Montserrat"/>
                <a:cs typeface="Montserrat"/>
                <a:sym typeface="Montserrat"/>
              </a:rPr>
              <a:t>, the nation’s leading voice on AI alignment for families.</a:t>
            </a:r>
            <a:endParaRPr>
              <a:solidFill>
                <a:srgbClr val="0D1B3F"/>
              </a:solidFill>
              <a:latin typeface="Montserrat"/>
              <a:ea typeface="Montserrat"/>
              <a:cs typeface="Montserrat"/>
              <a:sym typeface="Montserrat"/>
            </a:endParaRPr>
          </a:p>
        </p:txBody>
      </p:sp>
      <p:sp>
        <p:nvSpPr>
          <p:cNvPr id="96" name="Google Shape;96;p13"/>
          <p:cNvSpPr txBox="1"/>
          <p:nvPr/>
        </p:nvSpPr>
        <p:spPr>
          <a:xfrm>
            <a:off x="7035750" y="4072675"/>
            <a:ext cx="4818600" cy="537300"/>
          </a:xfrm>
          <a:prstGeom prst="rect">
            <a:avLst/>
          </a:prstGeom>
          <a:noFill/>
          <a:ln>
            <a:noFill/>
          </a:ln>
        </p:spPr>
        <p:txBody>
          <a:bodyPr anchorCtr="0" anchor="t" bIns="0" lIns="0" spcFirstLastPara="1" rIns="0" wrap="square" tIns="0">
            <a:spAutoFit/>
          </a:bodyPr>
          <a:lstStyle/>
          <a:p>
            <a:pPr indent="0" lvl="0" marL="0" marR="0" rtl="0" algn="l">
              <a:lnSpc>
                <a:spcPct val="144982"/>
              </a:lnSpc>
              <a:spcBef>
                <a:spcPts val="0"/>
              </a:spcBef>
              <a:spcAft>
                <a:spcPts val="0"/>
              </a:spcAft>
              <a:buNone/>
            </a:pPr>
            <a:r>
              <a:rPr i="0" lang="en-US" sz="1425" u="none" cap="none" strike="noStrike">
                <a:solidFill>
                  <a:srgbClr val="0D1B3F"/>
                </a:solidFill>
                <a:latin typeface="Montserrat"/>
                <a:ea typeface="Montserrat"/>
                <a:cs typeface="Montserrat"/>
                <a:sym typeface="Montserrat"/>
              </a:rPr>
              <a:t>Answers to your biggest questions and a </a:t>
            </a:r>
            <a:r>
              <a:rPr b="1" i="0" lang="en-US" sz="1425" u="none" cap="none" strike="noStrike">
                <a:solidFill>
                  <a:srgbClr val="0D1B3F"/>
                </a:solidFill>
                <a:latin typeface="Montserrat"/>
                <a:ea typeface="Montserrat"/>
                <a:cs typeface="Montserrat"/>
                <a:sym typeface="Montserrat"/>
              </a:rPr>
              <a:t>step-by- step plan</a:t>
            </a:r>
            <a:r>
              <a:rPr i="0" lang="en-US" sz="1425" u="none" cap="none" strike="noStrike">
                <a:solidFill>
                  <a:srgbClr val="0D1B3F"/>
                </a:solidFill>
                <a:latin typeface="Montserrat"/>
                <a:ea typeface="Montserrat"/>
                <a:cs typeface="Montserrat"/>
                <a:sym typeface="Montserrat"/>
              </a:rPr>
              <a:t> for safe, productive AI use at home.</a:t>
            </a:r>
            <a:endParaRPr>
              <a:solidFill>
                <a:srgbClr val="0D1B3F"/>
              </a:solidFill>
              <a:latin typeface="Montserrat"/>
              <a:ea typeface="Montserrat"/>
              <a:cs typeface="Montserrat"/>
              <a:sym typeface="Montserrat"/>
            </a:endParaRPr>
          </a:p>
        </p:txBody>
      </p:sp>
      <p:sp>
        <p:nvSpPr>
          <p:cNvPr id="97" name="Google Shape;97;p13"/>
          <p:cNvSpPr txBox="1"/>
          <p:nvPr/>
        </p:nvSpPr>
        <p:spPr>
          <a:xfrm>
            <a:off x="7035750" y="4787950"/>
            <a:ext cx="4818600" cy="537300"/>
          </a:xfrm>
          <a:prstGeom prst="rect">
            <a:avLst/>
          </a:prstGeom>
          <a:noFill/>
          <a:ln>
            <a:noFill/>
          </a:ln>
        </p:spPr>
        <p:txBody>
          <a:bodyPr anchorCtr="0" anchor="t" bIns="0" lIns="0" spcFirstLastPara="1" rIns="0" wrap="square" tIns="0">
            <a:spAutoFit/>
          </a:bodyPr>
          <a:lstStyle/>
          <a:p>
            <a:pPr indent="0" lvl="0" marL="0" marR="0" rtl="0" algn="l">
              <a:lnSpc>
                <a:spcPct val="144982"/>
              </a:lnSpc>
              <a:spcBef>
                <a:spcPts val="0"/>
              </a:spcBef>
              <a:spcAft>
                <a:spcPts val="0"/>
              </a:spcAft>
              <a:buNone/>
            </a:pPr>
            <a:r>
              <a:rPr i="0" lang="en-US" sz="1425" u="none" cap="none" strike="noStrike">
                <a:solidFill>
                  <a:srgbClr val="0D1B3F"/>
                </a:solidFill>
                <a:latin typeface="Montserrat"/>
                <a:ea typeface="Montserrat"/>
                <a:cs typeface="Montserrat"/>
                <a:sym typeface="Montserrat"/>
              </a:rPr>
              <a:t>Walk away with </a:t>
            </a:r>
            <a:r>
              <a:rPr b="1" i="0" lang="en-US" sz="1425" u="none" cap="none" strike="noStrike">
                <a:solidFill>
                  <a:srgbClr val="0D1B3F"/>
                </a:solidFill>
                <a:latin typeface="Montserrat"/>
                <a:ea typeface="Montserrat"/>
                <a:cs typeface="Montserrat"/>
                <a:sym typeface="Montserrat"/>
              </a:rPr>
              <a:t>clarity, confidence</a:t>
            </a:r>
            <a:r>
              <a:rPr i="0" lang="en-US" sz="1425" u="none" cap="none" strike="noStrike">
                <a:solidFill>
                  <a:srgbClr val="0D1B3F"/>
                </a:solidFill>
                <a:latin typeface="Montserrat"/>
                <a:ea typeface="Montserrat"/>
                <a:cs typeface="Montserrat"/>
                <a:sym typeface="Montserrat"/>
              </a:rPr>
              <a:t>, and a shared understanding across our school </a:t>
            </a:r>
            <a:r>
              <a:rPr b="1" i="0" lang="en-US" sz="1425" u="none" cap="none" strike="noStrike">
                <a:solidFill>
                  <a:srgbClr val="0D1B3F"/>
                </a:solidFill>
                <a:latin typeface="Montserrat"/>
                <a:ea typeface="Montserrat"/>
                <a:cs typeface="Montserrat"/>
                <a:sym typeface="Montserrat"/>
              </a:rPr>
              <a:t>community</a:t>
            </a:r>
            <a:r>
              <a:rPr i="0" lang="en-US" sz="1425" u="none" cap="none" strike="noStrike">
                <a:solidFill>
                  <a:srgbClr val="0D1B3F"/>
                </a:solidFill>
                <a:latin typeface="Montserrat"/>
                <a:ea typeface="Montserrat"/>
                <a:cs typeface="Montserrat"/>
                <a:sym typeface="Montserrat"/>
              </a:rPr>
              <a:t>.</a:t>
            </a:r>
            <a:endParaRPr>
              <a:solidFill>
                <a:srgbClr val="0D1B3F"/>
              </a:solidFill>
              <a:latin typeface="Montserrat"/>
              <a:ea typeface="Montserrat"/>
              <a:cs typeface="Montserrat"/>
              <a:sym typeface="Montserrat"/>
            </a:endParaRPr>
          </a:p>
        </p:txBody>
      </p:sp>
      <p:sp>
        <p:nvSpPr>
          <p:cNvPr id="98" name="Google Shape;98;p13"/>
          <p:cNvSpPr txBox="1"/>
          <p:nvPr/>
        </p:nvSpPr>
        <p:spPr>
          <a:xfrm>
            <a:off x="1957463" y="5924415"/>
            <a:ext cx="4229100" cy="231000"/>
          </a:xfrm>
          <a:prstGeom prst="rect">
            <a:avLst/>
          </a:prstGeom>
          <a:noFill/>
          <a:ln>
            <a:noFill/>
          </a:ln>
        </p:spPr>
        <p:txBody>
          <a:bodyPr anchorCtr="0" anchor="t" bIns="0" lIns="0" spcFirstLastPara="1" rIns="0" wrap="square" tIns="0">
            <a:spAutoFit/>
          </a:bodyPr>
          <a:lstStyle/>
          <a:p>
            <a:pPr indent="0" lvl="0" marL="0" marR="0" rtl="0" algn="l">
              <a:lnSpc>
                <a:spcPct val="145000"/>
              </a:lnSpc>
              <a:spcBef>
                <a:spcPts val="0"/>
              </a:spcBef>
              <a:spcAft>
                <a:spcPts val="0"/>
              </a:spcAft>
              <a:buNone/>
            </a:pPr>
            <a:r>
              <a:rPr i="0" lang="en-US" sz="1500" u="none" cap="none" strike="noStrike">
                <a:solidFill>
                  <a:srgbClr val="FFFFFF"/>
                </a:solidFill>
                <a:latin typeface="Montserrat SemiBold"/>
                <a:ea typeface="Montserrat SemiBold"/>
                <a:cs typeface="Montserrat SemiBold"/>
                <a:sym typeface="Montserrat SemiBold"/>
              </a:rPr>
              <a:t>It’s Free — Registration is Required</a:t>
            </a:r>
            <a:endParaRPr>
              <a:latin typeface="Montserrat"/>
              <a:ea typeface="Montserrat"/>
              <a:cs typeface="Montserrat"/>
              <a:sym typeface="Montserrat"/>
            </a:endParaRPr>
          </a:p>
        </p:txBody>
      </p:sp>
      <p:sp>
        <p:nvSpPr>
          <p:cNvPr id="99" name="Google Shape;99;p13"/>
          <p:cNvSpPr txBox="1"/>
          <p:nvPr/>
        </p:nvSpPr>
        <p:spPr>
          <a:xfrm>
            <a:off x="1957476" y="6257800"/>
            <a:ext cx="4629600" cy="207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i="0" lang="en-US" sz="1350" u="none" cap="none" strike="noStrike">
                <a:solidFill>
                  <a:srgbClr val="6ADCF5"/>
                </a:solidFill>
                <a:latin typeface="Montserrat"/>
                <a:ea typeface="Montserrat"/>
                <a:cs typeface="Montserrat"/>
                <a:sym typeface="Montserrat"/>
              </a:rPr>
              <a:t>Join live or watch on demand — just scan to register!</a:t>
            </a:r>
            <a:endParaRPr>
              <a:latin typeface="Montserrat"/>
              <a:ea typeface="Montserrat"/>
              <a:cs typeface="Montserrat"/>
              <a:sym typeface="Montserrat"/>
            </a:endParaRPr>
          </a:p>
        </p:txBody>
      </p:sp>
      <p:pic>
        <p:nvPicPr>
          <p:cNvPr descr="image.png" id="100" name="Google Shape;100;p13"/>
          <p:cNvPicPr preferRelativeResize="0"/>
          <p:nvPr/>
        </p:nvPicPr>
        <p:blipFill rotWithShape="1">
          <a:blip r:embed="rId4">
            <a:alphaModFix/>
          </a:blip>
          <a:srcRect b="0" l="0" r="0" t="0"/>
          <a:stretch/>
        </p:blipFill>
        <p:spPr>
          <a:xfrm>
            <a:off x="701625" y="3404386"/>
            <a:ext cx="238125" cy="200025"/>
          </a:xfrm>
          <a:prstGeom prst="rect">
            <a:avLst/>
          </a:prstGeom>
          <a:noFill/>
          <a:ln>
            <a:noFill/>
          </a:ln>
        </p:spPr>
      </p:pic>
      <p:pic>
        <p:nvPicPr>
          <p:cNvPr descr="image.png" id="101" name="Google Shape;101;p13"/>
          <p:cNvPicPr preferRelativeResize="0"/>
          <p:nvPr/>
        </p:nvPicPr>
        <p:blipFill rotWithShape="1">
          <a:blip r:embed="rId5">
            <a:alphaModFix/>
          </a:blip>
          <a:srcRect b="0" l="0" r="0" t="0"/>
          <a:stretch/>
        </p:blipFill>
        <p:spPr>
          <a:xfrm>
            <a:off x="696225" y="4225716"/>
            <a:ext cx="171450" cy="200025"/>
          </a:xfrm>
          <a:prstGeom prst="rect">
            <a:avLst/>
          </a:prstGeom>
          <a:noFill/>
          <a:ln>
            <a:noFill/>
          </a:ln>
        </p:spPr>
      </p:pic>
      <p:pic>
        <p:nvPicPr>
          <p:cNvPr descr="image.png" id="102" name="Google Shape;102;p13"/>
          <p:cNvPicPr preferRelativeResize="0"/>
          <p:nvPr/>
        </p:nvPicPr>
        <p:blipFill rotWithShape="1">
          <a:blip r:embed="rId6">
            <a:alphaModFix/>
          </a:blip>
          <a:srcRect b="0" l="0" r="0" t="0"/>
          <a:stretch/>
        </p:blipFill>
        <p:spPr>
          <a:xfrm>
            <a:off x="690488" y="4826706"/>
            <a:ext cx="190500" cy="200025"/>
          </a:xfrm>
          <a:prstGeom prst="rect">
            <a:avLst/>
          </a:prstGeom>
          <a:noFill/>
          <a:ln>
            <a:noFill/>
          </a:ln>
        </p:spPr>
      </p:pic>
      <p:pic>
        <p:nvPicPr>
          <p:cNvPr descr="image.png" id="103" name="Google Shape;103;p13"/>
          <p:cNvPicPr preferRelativeResize="0"/>
          <p:nvPr/>
        </p:nvPicPr>
        <p:blipFill rotWithShape="1">
          <a:blip r:embed="rId7">
            <a:alphaModFix/>
          </a:blip>
          <a:srcRect b="0" l="0" r="0" t="0"/>
          <a:stretch/>
        </p:blipFill>
        <p:spPr>
          <a:xfrm>
            <a:off x="6702375" y="3400273"/>
            <a:ext cx="142875" cy="200025"/>
          </a:xfrm>
          <a:prstGeom prst="rect">
            <a:avLst/>
          </a:prstGeom>
          <a:noFill/>
          <a:ln>
            <a:noFill/>
          </a:ln>
        </p:spPr>
      </p:pic>
      <p:pic>
        <p:nvPicPr>
          <p:cNvPr descr="image.png" id="104" name="Google Shape;104;p13"/>
          <p:cNvPicPr preferRelativeResize="0"/>
          <p:nvPr/>
        </p:nvPicPr>
        <p:blipFill rotWithShape="1">
          <a:blip r:embed="rId8">
            <a:alphaModFix/>
          </a:blip>
          <a:srcRect b="0" l="0" r="0" t="0"/>
          <a:stretch/>
        </p:blipFill>
        <p:spPr>
          <a:xfrm>
            <a:off x="6702375" y="4115541"/>
            <a:ext cx="190500" cy="200025"/>
          </a:xfrm>
          <a:prstGeom prst="rect">
            <a:avLst/>
          </a:prstGeom>
          <a:noFill/>
          <a:ln>
            <a:noFill/>
          </a:ln>
        </p:spPr>
      </p:pic>
      <p:pic>
        <p:nvPicPr>
          <p:cNvPr descr="image.png" id="105" name="Google Shape;105;p13"/>
          <p:cNvPicPr preferRelativeResize="0"/>
          <p:nvPr/>
        </p:nvPicPr>
        <p:blipFill rotWithShape="1">
          <a:blip r:embed="rId9">
            <a:alphaModFix/>
          </a:blip>
          <a:srcRect b="0" l="0" r="0" t="0"/>
          <a:stretch/>
        </p:blipFill>
        <p:spPr>
          <a:xfrm>
            <a:off x="6702375" y="4830809"/>
            <a:ext cx="238125" cy="200025"/>
          </a:xfrm>
          <a:prstGeom prst="rect">
            <a:avLst/>
          </a:prstGeom>
          <a:noFill/>
          <a:ln>
            <a:noFill/>
          </a:ln>
        </p:spPr>
      </p:pic>
      <p:sp>
        <p:nvSpPr>
          <p:cNvPr id="106" name="Google Shape;106;p13"/>
          <p:cNvSpPr txBox="1"/>
          <p:nvPr/>
        </p:nvSpPr>
        <p:spPr>
          <a:xfrm>
            <a:off x="5393675" y="6057675"/>
            <a:ext cx="6460800" cy="288600"/>
          </a:xfrm>
          <a:prstGeom prst="rect">
            <a:avLst/>
          </a:prstGeom>
          <a:noFill/>
          <a:ln>
            <a:noFill/>
          </a:ln>
        </p:spPr>
        <p:txBody>
          <a:bodyPr anchorCtr="0" anchor="t" bIns="0" lIns="0" spcFirstLastPara="1" rIns="0" wrap="square" tIns="0">
            <a:spAutoFit/>
          </a:bodyPr>
          <a:lstStyle/>
          <a:p>
            <a:pPr indent="0" lvl="0" marL="0" marR="0" rtl="0" algn="r">
              <a:lnSpc>
                <a:spcPct val="144941"/>
              </a:lnSpc>
              <a:spcBef>
                <a:spcPts val="0"/>
              </a:spcBef>
              <a:spcAft>
                <a:spcPts val="0"/>
              </a:spcAft>
              <a:buNone/>
            </a:pPr>
            <a:r>
              <a:rPr i="1" lang="en-US" sz="1875" u="none" cap="none" strike="noStrike">
                <a:solidFill>
                  <a:srgbClr val="FF7A00"/>
                </a:solidFill>
                <a:latin typeface="Montserrat"/>
                <a:ea typeface="Montserrat"/>
                <a:cs typeface="Montserrat"/>
                <a:sym typeface="Montserrat"/>
              </a:rPr>
              <a:t>Your attend</a:t>
            </a:r>
            <a:r>
              <a:rPr i="1" lang="en-US" sz="1875">
                <a:solidFill>
                  <a:srgbClr val="FF7A00"/>
                </a:solidFill>
                <a:latin typeface="Montserrat"/>
                <a:ea typeface="Montserrat"/>
                <a:cs typeface="Montserrat"/>
                <a:sym typeface="Montserrat"/>
              </a:rPr>
              <a:t>ance is strongly encouraged!</a:t>
            </a:r>
            <a:endParaRPr sz="2000">
              <a:solidFill>
                <a:srgbClr val="FF7A00"/>
              </a:solidFill>
              <a:latin typeface="Montserrat"/>
              <a:ea typeface="Montserrat"/>
              <a:cs typeface="Montserrat"/>
              <a:sym typeface="Montserrat"/>
            </a:endParaRPr>
          </a:p>
        </p:txBody>
      </p:sp>
      <p:pic>
        <p:nvPicPr>
          <p:cNvPr id="107" name="Google Shape;107;p13" title="Qq733OBzeHi0GYP_DISCOVERING AI _ Back-to-School Event Fall 2026.png"/>
          <p:cNvPicPr preferRelativeResize="0"/>
          <p:nvPr/>
        </p:nvPicPr>
        <p:blipFill>
          <a:blip r:embed="rId10">
            <a:alphaModFix/>
          </a:blip>
          <a:stretch>
            <a:fillRect/>
          </a:stretch>
        </p:blipFill>
        <p:spPr>
          <a:xfrm>
            <a:off x="518775" y="5495050"/>
            <a:ext cx="1369050" cy="1369050"/>
          </a:xfrm>
          <a:prstGeom prst="rect">
            <a:avLst/>
          </a:prstGeom>
          <a:noFill/>
          <a:ln>
            <a:noFill/>
          </a:ln>
        </p:spPr>
      </p:pic>
      <p:sp>
        <p:nvSpPr>
          <p:cNvPr id="108" name="Google Shape;108;p13"/>
          <p:cNvSpPr txBox="1"/>
          <p:nvPr/>
        </p:nvSpPr>
        <p:spPr>
          <a:xfrm>
            <a:off x="295200" y="-37150"/>
            <a:ext cx="11601600" cy="338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2200">
                <a:solidFill>
                  <a:srgbClr val="FF0000"/>
                </a:solidFill>
                <a:latin typeface="Montserrat"/>
                <a:ea typeface="Montserrat"/>
                <a:cs typeface="Montserrat"/>
                <a:sym typeface="Montserrat"/>
              </a:rPr>
              <a:t>Slide for School Back-to-School Nights [update names &amp; delete this note]</a:t>
            </a:r>
            <a:endParaRPr sz="100">
              <a:solidFill>
                <a:srgbClr val="FF0000"/>
              </a:solidFill>
              <a:latin typeface="Montserrat"/>
              <a:ea typeface="Montserrat"/>
              <a:cs typeface="Montserrat"/>
              <a:sym typeface="Montserrat"/>
            </a:endParaRPr>
          </a:p>
        </p:txBody>
      </p:sp>
      <p:pic>
        <p:nvPicPr>
          <p:cNvPr id="109" name="Google Shape;109;p13" title="Event_Banner_—_Date_&amp;_Time (2) copy.jpg"/>
          <p:cNvPicPr preferRelativeResize="0"/>
          <p:nvPr/>
        </p:nvPicPr>
        <p:blipFill>
          <a:blip r:embed="rId11">
            <a:alphaModFix/>
          </a:blip>
          <a:stretch>
            <a:fillRect/>
          </a:stretch>
        </p:blipFill>
        <p:spPr>
          <a:xfrm>
            <a:off x="295200" y="911720"/>
            <a:ext cx="6924024" cy="173100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B3F"/>
        </a:solidFill>
      </p:bgPr>
    </p:bg>
    <p:spTree>
      <p:nvGrpSpPr>
        <p:cNvPr id="113" name="Shape 113"/>
        <p:cNvGrpSpPr/>
        <p:nvPr/>
      </p:nvGrpSpPr>
      <p:grpSpPr>
        <a:xfrm>
          <a:off x="0" y="0"/>
          <a:ext cx="0" cy="0"/>
          <a:chOff x="0" y="0"/>
          <a:chExt cx="0" cy="0"/>
        </a:xfrm>
      </p:grpSpPr>
      <p:sp>
        <p:nvSpPr>
          <p:cNvPr id="114" name="Google Shape;114;p14"/>
          <p:cNvSpPr txBox="1"/>
          <p:nvPr/>
        </p:nvSpPr>
        <p:spPr>
          <a:xfrm>
            <a:off x="571500" y="374900"/>
            <a:ext cx="11601600" cy="12192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a:solidFill>
                  <a:schemeClr val="lt1"/>
                </a:solidFill>
                <a:latin typeface="Montserrat"/>
                <a:ea typeface="Montserrat"/>
                <a:cs typeface="Montserrat"/>
                <a:sym typeface="Montserrat"/>
              </a:rPr>
              <a:t>Script to read with prior slide at </a:t>
            </a:r>
            <a:br>
              <a:rPr b="1" lang="en-US" sz="3600">
                <a:solidFill>
                  <a:schemeClr val="lt1"/>
                </a:solidFill>
                <a:latin typeface="Montserrat"/>
                <a:ea typeface="Montserrat"/>
                <a:cs typeface="Montserrat"/>
                <a:sym typeface="Montserrat"/>
              </a:rPr>
            </a:br>
            <a:r>
              <a:rPr b="1" lang="en-US" sz="3600">
                <a:solidFill>
                  <a:schemeClr val="lt1"/>
                </a:solidFill>
                <a:latin typeface="Montserrat"/>
                <a:ea typeface="Montserrat"/>
                <a:cs typeface="Montserrat"/>
                <a:sym typeface="Montserrat"/>
              </a:rPr>
              <a:t>Back-to-School Nights</a:t>
            </a:r>
            <a:endParaRPr>
              <a:latin typeface="Montserrat"/>
              <a:ea typeface="Montserrat"/>
              <a:cs typeface="Montserrat"/>
              <a:sym typeface="Montserrat"/>
            </a:endParaRPr>
          </a:p>
        </p:txBody>
      </p:sp>
      <p:sp>
        <p:nvSpPr>
          <p:cNvPr id="115" name="Google Shape;115;p14"/>
          <p:cNvSpPr txBox="1"/>
          <p:nvPr/>
        </p:nvSpPr>
        <p:spPr>
          <a:xfrm>
            <a:off x="295200" y="3200"/>
            <a:ext cx="11601600" cy="34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t/>
            </a:r>
            <a:endParaRPr sz="200">
              <a:solidFill>
                <a:srgbClr val="FF0000"/>
              </a:solidFill>
            </a:endParaRPr>
          </a:p>
        </p:txBody>
      </p:sp>
      <p:sp>
        <p:nvSpPr>
          <p:cNvPr id="116" name="Google Shape;116;p14"/>
          <p:cNvSpPr txBox="1"/>
          <p:nvPr/>
        </p:nvSpPr>
        <p:spPr>
          <a:xfrm>
            <a:off x="598800" y="1752200"/>
            <a:ext cx="11298000" cy="4598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US" sz="1600">
                <a:solidFill>
                  <a:schemeClr val="lt1"/>
                </a:solidFill>
                <a:latin typeface="Montserrat"/>
                <a:ea typeface="Montserrat"/>
                <a:cs typeface="Montserrat"/>
                <a:sym typeface="Montserrat"/>
              </a:rPr>
              <a:t>Principal’s (or designated leader) Script for Back-to-School Night Slide:</a:t>
            </a:r>
            <a:endParaRPr b="1" sz="1600">
              <a:solidFill>
                <a:schemeClr val="lt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n-US" sz="1600">
                <a:solidFill>
                  <a:schemeClr val="lt1"/>
                </a:solidFill>
                <a:latin typeface="Montserrat"/>
                <a:ea typeface="Montserrat"/>
                <a:cs typeface="Montserrat"/>
                <a:sym typeface="Montserrat"/>
              </a:rPr>
              <a:t>“Before we wrap up, I want to personally invite every family to a special event we’re supporting this year…the Back-to-School Family AI Game Plan event</a:t>
            </a:r>
            <a:endParaRPr sz="1600">
              <a:solidFill>
                <a:schemeClr val="lt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n-US" sz="1600">
                <a:solidFill>
                  <a:schemeClr val="lt1"/>
                </a:solidFill>
                <a:latin typeface="Montserrat"/>
                <a:ea typeface="Montserrat"/>
                <a:cs typeface="Montserrat"/>
                <a:sym typeface="Montserrat"/>
              </a:rPr>
              <a:t>This is more than just a webinar. It’s a practical, parent-focused session designed to help every household know exactly how to guide your child’s use of AI, at home and in alignment with schools.</a:t>
            </a:r>
            <a:endParaRPr sz="1600">
              <a:solidFill>
                <a:schemeClr val="lt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n-US" sz="1600">
                <a:solidFill>
                  <a:schemeClr val="lt1"/>
                </a:solidFill>
                <a:latin typeface="Montserrat"/>
                <a:ea typeface="Montserrat"/>
                <a:cs typeface="Montserrat"/>
                <a:sym typeface="Montserrat"/>
              </a:rPr>
              <a:t>You’ll get answers to the most common questions parents have and you’ll walk away with a simple plan for having these crucial conversations at home, all while staying aligned with our school’s expectations.</a:t>
            </a:r>
            <a:endParaRPr sz="1600">
              <a:solidFill>
                <a:schemeClr val="lt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n-US" sz="1600">
                <a:solidFill>
                  <a:schemeClr val="lt1"/>
                </a:solidFill>
                <a:latin typeface="Montserrat"/>
                <a:ea typeface="Montserrat"/>
                <a:cs typeface="Montserrat"/>
                <a:sym typeface="Montserrat"/>
              </a:rPr>
              <a:t>The event is hosted by Amy Love, who’s recognized nationally for helping schools and families get on the same page about technology and student success. It’s free for all families, though you do need to register to get the link. You can join live, or if your schedule’s tight, register anyway and you’ll get on-demand access to watch when it works for you.</a:t>
            </a:r>
            <a:endParaRPr sz="1600">
              <a:solidFill>
                <a:schemeClr val="lt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n-US" sz="1600">
                <a:solidFill>
                  <a:schemeClr val="lt1"/>
                </a:solidFill>
                <a:latin typeface="Montserrat"/>
                <a:ea typeface="Montserrat"/>
                <a:cs typeface="Montserrat"/>
                <a:sym typeface="Montserrat"/>
              </a:rPr>
              <a:t>Just scan the QR code on the screen, and you’ll be all set.</a:t>
            </a:r>
            <a:endParaRPr sz="1600">
              <a:solidFill>
                <a:schemeClr val="lt1"/>
              </a:solidFill>
              <a:latin typeface="Montserrat"/>
              <a:ea typeface="Montserrat"/>
              <a:cs typeface="Montserrat"/>
              <a:sym typeface="Montserrat"/>
            </a:endParaRPr>
          </a:p>
          <a:p>
            <a:pPr indent="0" lvl="0" marL="0" rtl="0" algn="l">
              <a:lnSpc>
                <a:spcPct val="115000"/>
              </a:lnSpc>
              <a:spcBef>
                <a:spcPts val="1200"/>
              </a:spcBef>
              <a:spcAft>
                <a:spcPts val="1200"/>
              </a:spcAft>
              <a:buClr>
                <a:schemeClr val="dk1"/>
              </a:buClr>
              <a:buSzPts val="1100"/>
              <a:buFont typeface="Arial"/>
              <a:buNone/>
            </a:pPr>
            <a:r>
              <a:rPr lang="en-US" sz="1600">
                <a:solidFill>
                  <a:schemeClr val="lt1"/>
                </a:solidFill>
                <a:latin typeface="Montserrat"/>
                <a:ea typeface="Montserrat"/>
                <a:cs typeface="Montserrat"/>
                <a:sym typeface="Montserrat"/>
              </a:rPr>
              <a:t>We want every family to feel confident and supported in this new era. We can’t do it alone. We need your partnership to help our students thrive.”</a:t>
            </a:r>
            <a:endParaRPr sz="3700">
              <a:solidFill>
                <a:schemeClr val="lt1"/>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