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Montserrat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Montserrat-italic.fntdata"/><Relationship Id="rId10" Type="http://schemas.openxmlformats.org/officeDocument/2006/relationships/font" Target="fonts/Montserrat-bold.fntdata"/><Relationship Id="rId12" Type="http://schemas.openxmlformats.org/officeDocument/2006/relationships/font" Target="fonts/Montserrat-boldItalic.fntdata"/><Relationship Id="rId9" Type="http://schemas.openxmlformats.org/officeDocument/2006/relationships/font" Target="fonts/Montserr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10be32ef_0_1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f510be32ef_0_11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hyperlink" Target="https://springedu-marketing-materials.discoveringai.org" TargetMode="External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428250" y="560138"/>
            <a:ext cx="11335500" cy="21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AI is Already in Our Students’ Hands. </a:t>
            </a:r>
            <a:r>
              <a:rPr b="1" lang="en-US" sz="4350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Are Our Families Ready and Aligned with School Guidelines?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776275" y="5066225"/>
            <a:ext cx="59874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ADCF5"/>
                </a:solidFill>
                <a:latin typeface="Montserrat"/>
                <a:ea typeface="Montserrat"/>
                <a:cs typeface="Montserrat"/>
                <a:sym typeface="Montserrat"/>
              </a:rPr>
              <a:t>A Simple, High-Impact Way to Support Families </a:t>
            </a:r>
            <a:br>
              <a:rPr b="1" i="0" lang="en-US" sz="1800" u="none" cap="none" strike="noStrike">
                <a:solidFill>
                  <a:srgbClr val="6ADCF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en-US" sz="1800">
                <a:solidFill>
                  <a:srgbClr val="6ADCF5"/>
                </a:solidFill>
                <a:latin typeface="Montserrat"/>
                <a:ea typeface="Montserrat"/>
                <a:cs typeface="Montserrat"/>
                <a:sym typeface="Montserrat"/>
              </a:rPr>
              <a:t>and</a:t>
            </a:r>
            <a:r>
              <a:rPr b="1" i="0" lang="en-US" sz="1800" u="none" cap="none" strike="noStrike">
                <a:solidFill>
                  <a:srgbClr val="6ADCF5"/>
                </a:solidFill>
                <a:latin typeface="Montserrat"/>
                <a:ea typeface="Montserrat"/>
                <a:cs typeface="Montserrat"/>
                <a:sym typeface="Montserrat"/>
              </a:rPr>
              <a:t> Strengthen School-Home Alignment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" name="Google Shape;86;p13" title="Screenshot 2026-07-02 at 5.40.47 PM.png"/>
          <p:cNvPicPr preferRelativeResize="0"/>
          <p:nvPr/>
        </p:nvPicPr>
        <p:blipFill rotWithShape="1">
          <a:blip r:embed="rId3">
            <a:alphaModFix/>
          </a:blip>
          <a:srcRect b="14035" l="55518" r="388" t="12409"/>
          <a:stretch/>
        </p:blipFill>
        <p:spPr>
          <a:xfrm>
            <a:off x="358725" y="2840525"/>
            <a:ext cx="5144676" cy="351487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295200" y="83650"/>
            <a:ext cx="11601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Slides for Principal to use with teachers (next 3 pages)</a:t>
            </a:r>
            <a:endParaRPr sz="100">
              <a:solidFill>
                <a:srgbClr val="FF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8" name="Google Shape;88;p13" title="BTS_Banner_9_23-no_QR_Cod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6800" y="2961631"/>
            <a:ext cx="6490474" cy="1622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396454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0300" y="1396454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895725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895725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50" y="1634579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1190050" y="1593642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Meets a Critical Need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857250" y="2241350"/>
            <a:ext cx="483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Parents are anxious and uncertain about AI. Most don’t know how to support their children’s use of these tools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while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students are already using them.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00" name="Google Shape;100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96050" y="1634579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6840325" y="1575804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Supports </a:t>
            </a:r>
            <a:r>
              <a:rPr b="1" lang="en-US" sz="2100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School</a:t>
            </a:r>
            <a:r>
              <a:rPr b="1" i="0" lang="en-US" sz="2100" u="none" cap="none" strike="noStrike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 Goals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6496050" y="2241350"/>
            <a:ext cx="5124600" cy="12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This event complements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national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and state gui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dance as well as 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our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school’s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AI guidance and policy work, helping families understand expectations and reinforcing what we’re building internally.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03" name="Google Shape;103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4133850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1190050" y="4092913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Promotes Shared Responsibility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857250" y="4729145"/>
            <a:ext cx="483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Schools can’t do this alone. When families know their role, we create clarity and consistency for students across home and school.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06" name="Google Shape;10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96050" y="4133850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6840263" y="4104300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Turnkey for </a:t>
            </a:r>
            <a:r>
              <a:rPr b="1" lang="en-US" sz="2100">
                <a:solidFill>
                  <a:srgbClr val="FF7A00"/>
                </a:solidFill>
                <a:latin typeface="Montserrat"/>
                <a:ea typeface="Montserrat"/>
                <a:cs typeface="Montserrat"/>
                <a:sym typeface="Montserrat"/>
              </a:rPr>
              <a:t>Us</a:t>
            </a:r>
            <a:endParaRPr sz="17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6496050" y="4729145"/>
            <a:ext cx="4838700" cy="12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The non-profit event organizer 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provides all the promo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tional 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materials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we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need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. Follow this link to access 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emails, flyers, and digital content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with your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families.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762000" y="571500"/>
            <a:ext cx="1140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We</a:t>
            </a:r>
            <a:r>
              <a:rPr b="1" lang="en-US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’re </a:t>
            </a:r>
            <a: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Offering This Event to </a:t>
            </a:r>
            <a:r>
              <a:rPr b="1" lang="en-US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ur School Families?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14"/>
          <p:cNvSpPr/>
          <p:nvPr/>
        </p:nvSpPr>
        <p:spPr>
          <a:xfrm>
            <a:off x="571500" y="571500"/>
            <a:ext cx="76200" cy="419100"/>
          </a:xfrm>
          <a:prstGeom prst="rect">
            <a:avLst/>
          </a:prstGeom>
          <a:solidFill>
            <a:srgbClr val="FF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>
            <a:off x="594900" y="4509325"/>
            <a:ext cx="11002200" cy="2118000"/>
          </a:xfrm>
          <a:prstGeom prst="roundRect">
            <a:avLst>
              <a:gd fmla="val 16667" name="adj"/>
            </a:avLst>
          </a:prstGeom>
          <a:solidFill>
            <a:srgbClr val="6ADCF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16" name="Google Shape;1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310275"/>
            <a:ext cx="5334000" cy="28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2834150" y="4873600"/>
            <a:ext cx="8193300" cy="683400"/>
          </a:xfrm>
          <a:prstGeom prst="rect">
            <a:avLst/>
          </a:prstGeom>
          <a:solidFill>
            <a:srgbClr val="0D1B3F"/>
          </a:solidFill>
          <a:ln cap="flat" cmpd="sng" w="9525">
            <a:solidFill>
              <a:srgbClr val="FF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b="1" i="0" lang="en-US" sz="2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romo kit </a:t>
            </a:r>
            <a:r>
              <a:rPr b="1" lang="en-US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available </a:t>
            </a:r>
            <a:r>
              <a:rPr b="1" lang="en-US" sz="2400" u="sng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b="1" i="0" lang="en-US" sz="2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!</a:t>
            </a:r>
            <a:br>
              <a:rPr b="1" i="0" lang="en-US" sz="2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https://marketing-materials.discoveringai.org/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2834150" y="5776550"/>
            <a:ext cx="8193300" cy="231000"/>
          </a:xfrm>
          <a:prstGeom prst="rect">
            <a:avLst/>
          </a:prstGeom>
          <a:solidFill>
            <a:srgbClr val="0D1B3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Let’s help every family feel supported and every student thrive in the Age of AI.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944775" y="1802375"/>
            <a:ext cx="48507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Families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register for the free event (shared through the school emails, calendars, and back-to-school events)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934350" y="3484850"/>
            <a:ext cx="48507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Gain insight into p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ractical strategies, clear boundaries, and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guidance to 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align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with school AI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guidelines</a:t>
            </a:r>
            <a:r>
              <a:rPr i="0" lang="en-US" sz="1450" u="none" cap="none" strike="noStrike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21" name="Google Shape;12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63000" y="2479200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700" y="1835712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762000" y="266700"/>
            <a:ext cx="11401500" cy="1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</a:t>
            </a:r>
            <a:r>
              <a:rPr b="1" lang="en-US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Event </a:t>
            </a:r>
            <a: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Works &amp; Next Steps</a:t>
            </a:r>
            <a:br>
              <a:rPr b="1" i="0" lang="en-US" sz="3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Live virtual national event modeled after National Night Out - with on-demand access for those who </a:t>
            </a:r>
            <a:br>
              <a:rPr lang="en-US" sz="16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65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can’t attend live</a:t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571500" y="266700"/>
            <a:ext cx="76200" cy="419100"/>
          </a:xfrm>
          <a:prstGeom prst="rect">
            <a:avLst/>
          </a:prstGeom>
          <a:solidFill>
            <a:srgbClr val="FF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5" name="Google Shape;12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0" y="1310250"/>
            <a:ext cx="5334000" cy="28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6692954" y="1787850"/>
            <a:ext cx="4806000" cy="5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You will receive</a:t>
            </a:r>
            <a:r>
              <a:rPr b="1"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event communication materials to share with your team and school community.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6708417" y="2580862"/>
            <a:ext cx="4806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Share the event 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with</a:t>
            </a: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 your families in your emails, newsletters, and events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28" name="Google Shape;12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8125" y="2630935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6692954" y="3531849"/>
            <a:ext cx="48060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Include the flyer and discuss the importance of attending at your Back-to-School night(s)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30" name="Google Shape;130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77126" y="1821187"/>
            <a:ext cx="186032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92589" y="2614199"/>
            <a:ext cx="186032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77126" y="3565186"/>
            <a:ext cx="186032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647700" y="1379850"/>
            <a:ext cx="30000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For Families: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6377125" y="1385900"/>
            <a:ext cx="30000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For Schools: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.png" id="135" name="Google Shape;13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6925" y="3488648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934338" y="2594950"/>
            <a:ext cx="4850700" cy="7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Montserrat"/>
                <a:ea typeface="Montserrat"/>
                <a:cs typeface="Montserrat"/>
                <a:sym typeface="Montserrat"/>
              </a:rPr>
              <a:t>They learn what AI is, how it’s used, and how to responsibly guide their children’s intentional, ethical, and creative use </a:t>
            </a:r>
            <a:endParaRPr sz="15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" name="Google Shape;137;p15" title="logo-bts-2026-colo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1700" y="4653650"/>
            <a:ext cx="1859175" cy="185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